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74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9622" y="482531"/>
            <a:ext cx="68529" cy="10964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72058" y="757146"/>
            <a:ext cx="6089015" cy="6353791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67310" marR="90170" indent="879475">
              <a:lnSpc>
                <a:spcPct val="95700"/>
              </a:lnSpc>
              <a:spcBef>
                <a:spcPts val="1465"/>
              </a:spcBef>
            </a:pPr>
            <a:r>
              <a:rPr sz="1300" b="1" dirty="0" smtClean="0">
                <a:latin typeface="Times New Roman"/>
                <a:cs typeface="Times New Roman"/>
              </a:rPr>
              <a:t>II</a:t>
            </a:r>
            <a:r>
              <a:rPr sz="1300" b="1" dirty="0">
                <a:latin typeface="Times New Roman"/>
                <a:cs typeface="Times New Roman"/>
              </a:rPr>
              <a:t>.</a:t>
            </a:r>
            <a:r>
              <a:rPr sz="1300" b="1" spc="27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Порядок</a:t>
            </a:r>
            <a:r>
              <a:rPr sz="1300" b="1" spc="60" dirty="0">
                <a:latin typeface="Times New Roman"/>
                <a:cs typeface="Times New Roman"/>
              </a:rPr>
              <a:t> </a:t>
            </a:r>
            <a:r>
              <a:rPr sz="1300" b="1" spc="-20" dirty="0" smtClean="0">
                <a:latin typeface="Times New Roman"/>
                <a:cs typeface="Times New Roman"/>
              </a:rPr>
              <a:t>де</a:t>
            </a:r>
            <a:r>
              <a:rPr lang="ru-RU" sz="1300" b="1" spc="-20" dirty="0" smtClean="0">
                <a:latin typeface="Times New Roman"/>
                <a:cs typeface="Times New Roman"/>
              </a:rPr>
              <a:t>й</a:t>
            </a:r>
            <a:r>
              <a:rPr sz="1300" b="1" spc="-20" dirty="0" smtClean="0">
                <a:latin typeface="Times New Roman"/>
                <a:cs typeface="Times New Roman"/>
              </a:rPr>
              <a:t>стви</a:t>
            </a:r>
            <a:r>
              <a:rPr lang="ru-RU" sz="1300" b="1" spc="-20" dirty="0" smtClean="0">
                <a:latin typeface="Times New Roman"/>
                <a:cs typeface="Times New Roman"/>
              </a:rPr>
              <a:t>й</a:t>
            </a:r>
            <a:r>
              <a:rPr sz="1300" b="1" spc="90" dirty="0" smtClean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TCO</a:t>
            </a:r>
            <a:r>
              <a:rPr sz="1300" b="1" spc="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по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проведения</a:t>
            </a:r>
            <a:r>
              <a:rPr sz="1300" b="1" spc="60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органнзационных мероприятий,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обеспечнвающих</a:t>
            </a:r>
            <a:r>
              <a:rPr sz="1300" b="1" spc="-50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возможность</a:t>
            </a:r>
            <a:r>
              <a:rPr sz="1300" b="1" spc="13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принятия</a:t>
            </a:r>
            <a:r>
              <a:rPr sz="1300" b="1" spc="4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</a:t>
            </a:r>
            <a:r>
              <a:rPr sz="1300" b="1" spc="-4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собетвенпость</a:t>
            </a:r>
            <a:r>
              <a:rPr sz="1300" b="1" spc="120" dirty="0">
                <a:latin typeface="Times New Roman"/>
                <a:cs typeface="Times New Roman"/>
              </a:rPr>
              <a:t> </a:t>
            </a:r>
            <a:r>
              <a:rPr sz="1300" b="1" spc="-20" dirty="0">
                <a:latin typeface="Times New Roman"/>
                <a:cs typeface="Times New Roman"/>
              </a:rPr>
              <a:t>ОЭСХ </a:t>
            </a:r>
            <a:r>
              <a:rPr sz="1300" b="1" dirty="0">
                <a:latin typeface="Times New Roman"/>
                <a:cs typeface="Times New Roman"/>
              </a:rPr>
              <a:t>CHT,</a:t>
            </a:r>
            <a:r>
              <a:rPr sz="1300" b="1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 smtClean="0">
                <a:latin typeface="Times New Roman"/>
                <a:cs typeface="Times New Roman"/>
              </a:rPr>
              <a:t>та</a:t>
            </a:r>
            <a:r>
              <a:rPr lang="ru-RU" sz="1300" dirty="0" smtClean="0">
                <a:latin typeface="Times New Roman"/>
                <a:cs typeface="Times New Roman"/>
              </a:rPr>
              <a:t>к</a:t>
            </a:r>
            <a:r>
              <a:rPr sz="1300" dirty="0" smtClean="0">
                <a:latin typeface="Times New Roman"/>
                <a:cs typeface="Times New Roman"/>
              </a:rPr>
              <a:t>же</a:t>
            </a:r>
            <a:r>
              <a:rPr sz="1300" spc="130" dirty="0" smtClean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последовательность</a:t>
            </a:r>
            <a:r>
              <a:rPr sz="1300" b="1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действнй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прн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получении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соответствующего</a:t>
            </a:r>
            <a:endParaRPr sz="1300" dirty="0">
              <a:latin typeface="Times New Roman"/>
              <a:cs typeface="Times New Roman"/>
            </a:endParaRPr>
          </a:p>
          <a:p>
            <a:pPr marL="2346325">
              <a:lnSpc>
                <a:spcPts val="1475"/>
              </a:lnSpc>
            </a:pPr>
            <a:r>
              <a:rPr sz="1300" b="1" dirty="0">
                <a:latin typeface="Times New Roman"/>
                <a:cs typeface="Times New Roman"/>
              </a:rPr>
              <a:t>заявления</a:t>
            </a:r>
            <a:r>
              <a:rPr sz="1300" b="1" spc="4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от</a:t>
            </a:r>
            <a:r>
              <a:rPr sz="1300" b="1" spc="-50" dirty="0">
                <a:latin typeface="Times New Roman"/>
                <a:cs typeface="Times New Roman"/>
              </a:rPr>
              <a:t> </a:t>
            </a:r>
            <a:r>
              <a:rPr sz="1300" b="1" spc="-25" dirty="0">
                <a:latin typeface="Times New Roman"/>
                <a:cs typeface="Times New Roman"/>
              </a:rPr>
              <a:t>CПT</a:t>
            </a:r>
            <a:endParaRPr sz="1300" dirty="0">
              <a:latin typeface="Times New Roman"/>
              <a:cs typeface="Times New Roman"/>
            </a:endParaRPr>
          </a:p>
          <a:p>
            <a:pPr marL="22225" marR="37465" indent="664845" algn="just">
              <a:lnSpc>
                <a:spcPct val="95700"/>
              </a:lnSpc>
              <a:spcBef>
                <a:spcPts val="1490"/>
              </a:spcBef>
              <a:buAutoNum type="arabicPeriod"/>
              <a:tabLst>
                <a:tab pos="687070" algn="l"/>
              </a:tabLst>
            </a:pPr>
            <a:r>
              <a:rPr sz="1300" dirty="0">
                <a:latin typeface="Times New Roman"/>
                <a:cs typeface="Times New Roman"/>
              </a:rPr>
              <a:t>Участие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работе</a:t>
            </a:r>
            <a:r>
              <a:rPr sz="1300" spc="3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координационного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совещательного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органа,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созданного </a:t>
            </a:r>
            <a:r>
              <a:rPr sz="1300" dirty="0">
                <a:latin typeface="Times New Roman"/>
                <a:cs typeface="Times New Roman"/>
              </a:rPr>
              <a:t>органами</a:t>
            </a:r>
            <a:r>
              <a:rPr sz="1300" spc="4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региональной</a:t>
            </a:r>
            <a:r>
              <a:rPr sz="1300" spc="4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исполнительной</a:t>
            </a:r>
            <a:r>
              <a:rPr sz="1300" spc="40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власти</a:t>
            </a:r>
            <a:r>
              <a:rPr sz="1300" spc="4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или</a:t>
            </a:r>
            <a:r>
              <a:rPr sz="1300" spc="3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органами</a:t>
            </a:r>
            <a:r>
              <a:rPr sz="1300" spc="46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местного самоуправления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вопросам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TCO.</a:t>
            </a:r>
            <a:endParaRPr sz="1300" dirty="0">
              <a:latin typeface="Times New Roman"/>
              <a:cs typeface="Times New Roman"/>
            </a:endParaRPr>
          </a:p>
          <a:p>
            <a:pPr marL="17780" marR="20955" indent="668655" algn="just">
              <a:lnSpc>
                <a:spcPts val="1510"/>
              </a:lnSpc>
              <a:spcBef>
                <a:spcPts val="45"/>
              </a:spcBef>
              <a:buAutoNum type="arabicPeriod"/>
              <a:tabLst>
                <a:tab pos="686435" algn="l"/>
              </a:tabLst>
            </a:pPr>
            <a:r>
              <a:rPr sz="1300" dirty="0">
                <a:latin typeface="Times New Roman"/>
                <a:cs typeface="Times New Roman"/>
              </a:rPr>
              <a:t>Выявление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формирование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перечня </a:t>
            </a:r>
            <a:r>
              <a:rPr sz="1300" dirty="0">
                <a:latin typeface="Times New Roman"/>
                <a:cs typeface="Times New Roman"/>
              </a:rPr>
              <a:t>подключенных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электрические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сетям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его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размещение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официальном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сайте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 err="1">
                <a:latin typeface="Times New Roman"/>
                <a:cs typeface="Times New Roman"/>
              </a:rPr>
              <a:t>информационно</a:t>
            </a:r>
            <a:r>
              <a:rPr sz="1300" spc="-10" dirty="0">
                <a:latin typeface="Times New Roman"/>
                <a:cs typeface="Times New Roman"/>
              </a:rPr>
              <a:t>- </a:t>
            </a:r>
            <a:r>
              <a:rPr sz="1300" spc="-30" dirty="0" err="1" smtClean="0">
                <a:latin typeface="Times New Roman"/>
                <a:cs typeface="Times New Roman"/>
              </a:rPr>
              <a:t>телекоммуни</a:t>
            </a:r>
            <a:r>
              <a:rPr lang="ru-RU" sz="1300" spc="-30" dirty="0" smtClean="0">
                <a:latin typeface="Times New Roman"/>
                <a:cs typeface="Times New Roman"/>
              </a:rPr>
              <a:t>к</a:t>
            </a:r>
            <a:r>
              <a:rPr sz="1300" spc="-30" dirty="0" err="1" smtClean="0">
                <a:latin typeface="Times New Roman"/>
                <a:cs typeface="Times New Roman"/>
              </a:rPr>
              <a:t>ационно</a:t>
            </a:r>
            <a:r>
              <a:rPr lang="ru-RU" sz="1300" spc="-30" dirty="0" smtClean="0">
                <a:latin typeface="Times New Roman"/>
                <a:cs typeface="Times New Roman"/>
              </a:rPr>
              <a:t>й</a:t>
            </a:r>
            <a:r>
              <a:rPr sz="1300" spc="25" dirty="0" smtClean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сет</a:t>
            </a:r>
            <a:r>
              <a:rPr lang="ru-RU" sz="1300" dirty="0" smtClean="0">
                <a:latin typeface="Times New Roman"/>
                <a:cs typeface="Times New Roman"/>
              </a:rPr>
              <a:t>и</a:t>
            </a:r>
            <a:r>
              <a:rPr sz="1300" spc="160" dirty="0" smtClean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«Интернет».</a:t>
            </a:r>
            <a:endParaRPr sz="1300" dirty="0">
              <a:latin typeface="Times New Roman"/>
              <a:cs typeface="Times New Roman"/>
            </a:endParaRPr>
          </a:p>
          <a:p>
            <a:pPr marL="686435" indent="-245110" algn="just">
              <a:lnSpc>
                <a:spcPts val="1410"/>
              </a:lnSpc>
              <a:buAutoNum type="arabicPeriod"/>
              <a:tabLst>
                <a:tab pos="686435" algn="l"/>
              </a:tabLst>
            </a:pPr>
            <a:r>
              <a:rPr sz="1300" spc="-10" dirty="0">
                <a:latin typeface="Times New Roman"/>
                <a:cs typeface="Times New Roman"/>
              </a:rPr>
              <a:t>Информирование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55" dirty="0">
                <a:latin typeface="Times New Roman"/>
                <a:cs typeface="Times New Roman"/>
              </a:rPr>
              <a:t>и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органов </a:t>
            </a:r>
            <a:r>
              <a:rPr sz="1300" spc="-20" dirty="0">
                <a:latin typeface="Times New Roman"/>
                <a:cs typeface="Times New Roman"/>
              </a:rPr>
              <a:t>правления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CHT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возможности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передачи</a:t>
            </a:r>
            <a:endParaRPr sz="1300" dirty="0">
              <a:latin typeface="Times New Roman"/>
              <a:cs typeface="Times New Roman"/>
            </a:endParaRPr>
          </a:p>
          <a:p>
            <a:pPr marL="21590">
              <a:lnSpc>
                <a:spcPts val="1495"/>
              </a:lnSpc>
            </a:pPr>
            <a:r>
              <a:rPr sz="1300" dirty="0">
                <a:latin typeface="Times New Roman"/>
                <a:cs typeface="Times New Roman"/>
              </a:rPr>
              <a:t>ОЭСХ CHT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TCO.</a:t>
            </a:r>
            <a:endParaRPr sz="1300" dirty="0">
              <a:latin typeface="Times New Roman"/>
              <a:cs typeface="Times New Roman"/>
            </a:endParaRPr>
          </a:p>
          <a:p>
            <a:pPr marL="26034" marR="19050" indent="664845" algn="just">
              <a:lnSpc>
                <a:spcPct val="95700"/>
              </a:lnSpc>
              <a:spcBef>
                <a:spcPts val="25"/>
              </a:spcBef>
              <a:buAutoNum type="arabicPeriod" startAt="4"/>
              <a:tabLst>
                <a:tab pos="690880" algn="l"/>
              </a:tabLst>
            </a:pPr>
            <a:r>
              <a:rPr sz="1300" dirty="0">
                <a:latin typeface="Times New Roman"/>
                <a:cs typeface="Times New Roman"/>
              </a:rPr>
              <a:t>Размещение</a:t>
            </a:r>
            <a:r>
              <a:rPr sz="1300" spc="27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250" dirty="0">
                <a:latin typeface="Times New Roman"/>
                <a:cs typeface="Times New Roman"/>
              </a:rPr>
              <a:t>   </a:t>
            </a:r>
            <a:r>
              <a:rPr sz="1300" dirty="0" err="1">
                <a:latin typeface="Times New Roman"/>
                <a:cs typeface="Times New Roman"/>
              </a:rPr>
              <a:t>официальном</a:t>
            </a:r>
            <a:r>
              <a:rPr sz="1300" spc="280" dirty="0">
                <a:latin typeface="Times New Roman"/>
                <a:cs typeface="Times New Roman"/>
              </a:rPr>
              <a:t>   </a:t>
            </a:r>
            <a:r>
              <a:rPr sz="1300" dirty="0" err="1" smtClean="0">
                <a:latin typeface="Times New Roman"/>
                <a:cs typeface="Times New Roman"/>
              </a:rPr>
              <a:t>са</a:t>
            </a:r>
            <a:r>
              <a:rPr lang="ru-RU" sz="1300" dirty="0" smtClean="0">
                <a:latin typeface="Times New Roman"/>
                <a:cs typeface="Times New Roman"/>
              </a:rPr>
              <a:t>й</a:t>
            </a:r>
            <a:r>
              <a:rPr sz="1300" dirty="0" err="1" smtClean="0">
                <a:latin typeface="Times New Roman"/>
                <a:cs typeface="Times New Roman"/>
              </a:rPr>
              <a:t>те</a:t>
            </a:r>
            <a:r>
              <a:rPr sz="1300" spc="260" dirty="0" smtClean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4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45" dirty="0">
                <a:latin typeface="Times New Roman"/>
                <a:cs typeface="Times New Roman"/>
              </a:rPr>
              <a:t>   </a:t>
            </a:r>
            <a:r>
              <a:rPr sz="1300" spc="-10" dirty="0">
                <a:latin typeface="Times New Roman"/>
                <a:cs typeface="Times New Roman"/>
              </a:rPr>
              <a:t>информационно- </a:t>
            </a:r>
            <a:r>
              <a:rPr sz="1300" dirty="0">
                <a:latin typeface="Times New Roman"/>
                <a:cs typeface="Times New Roman"/>
              </a:rPr>
              <a:t>телекоммуникационной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«Интернет»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информации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 err="1">
                <a:latin typeface="Times New Roman"/>
                <a:cs typeface="Times New Roman"/>
              </a:rPr>
              <a:t>порядке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переда</a:t>
            </a:r>
            <a:r>
              <a:rPr lang="ru-RU" sz="1300" dirty="0" err="1" smtClean="0">
                <a:latin typeface="Times New Roman"/>
                <a:cs typeface="Times New Roman"/>
              </a:rPr>
              <a:t>чи</a:t>
            </a:r>
            <a:r>
              <a:rPr sz="1300" spc="275" dirty="0" smtClean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ОЭСХ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3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учетом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настоящего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обобщения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практики,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образцов </a:t>
            </a:r>
            <a:r>
              <a:rPr sz="1300" spc="-20" dirty="0">
                <a:latin typeface="Times New Roman"/>
                <a:cs typeface="Times New Roman"/>
              </a:rPr>
              <a:t>(</a:t>
            </a:r>
            <a:r>
              <a:rPr sz="1300" spc="-20" dirty="0" err="1" smtClean="0">
                <a:latin typeface="Times New Roman"/>
                <a:cs typeface="Times New Roman"/>
              </a:rPr>
              <a:t>ре</a:t>
            </a:r>
            <a:r>
              <a:rPr lang="ru-RU" sz="1300" spc="-20" dirty="0" smtClean="0">
                <a:latin typeface="Times New Roman"/>
                <a:cs typeface="Times New Roman"/>
              </a:rPr>
              <a:t>к</a:t>
            </a:r>
            <a:r>
              <a:rPr sz="1300" spc="-20" dirty="0" err="1" smtClean="0">
                <a:latin typeface="Times New Roman"/>
                <a:cs typeface="Times New Roman"/>
              </a:rPr>
              <a:t>омендуемы</a:t>
            </a:r>
            <a:r>
              <a:rPr lang="ru-RU" sz="1300" spc="-20" dirty="0" smtClean="0">
                <a:latin typeface="Times New Roman"/>
                <a:cs typeface="Times New Roman"/>
              </a:rPr>
              <a:t>х</a:t>
            </a:r>
            <a:r>
              <a:rPr sz="1300" spc="165" dirty="0" smtClean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форм)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документов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соответствии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приложением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настоящему обобщению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практикк.</a:t>
            </a:r>
            <a:endParaRPr sz="1300" dirty="0">
              <a:latin typeface="Times New Roman"/>
              <a:cs typeface="Times New Roman"/>
            </a:endParaRPr>
          </a:p>
          <a:p>
            <a:pPr marL="31115" marR="18415" indent="419100" algn="just">
              <a:lnSpc>
                <a:spcPts val="1470"/>
              </a:lnSpc>
              <a:spcBef>
                <a:spcPts val="75"/>
              </a:spcBef>
            </a:pPr>
            <a:r>
              <a:rPr sz="1300" dirty="0">
                <a:latin typeface="Times New Roman"/>
                <a:cs typeface="Times New Roman"/>
              </a:rPr>
              <a:t>3.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Обеспечение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возможности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 подачи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заявления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2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15" dirty="0">
                <a:latin typeface="Times New Roman"/>
                <a:cs typeface="Times New Roman"/>
              </a:rPr>
              <a:t>  </a:t>
            </a:r>
            <a:r>
              <a:rPr sz="1300" dirty="0" err="1">
                <a:latin typeface="Times New Roman"/>
                <a:cs typeface="Times New Roman"/>
              </a:rPr>
              <a:t>посредством</a:t>
            </a:r>
            <a:r>
              <a:rPr sz="1300" spc="280" dirty="0">
                <a:latin typeface="Times New Roman"/>
                <a:cs typeface="Times New Roman"/>
              </a:rPr>
              <a:t>  </a:t>
            </a:r>
            <a:r>
              <a:rPr sz="1300" spc="-10" dirty="0" err="1" smtClean="0">
                <a:latin typeface="Times New Roman"/>
                <a:cs typeface="Times New Roman"/>
              </a:rPr>
              <a:t>информационно-</a:t>
            </a:r>
            <a:r>
              <a:rPr sz="1300" dirty="0" err="1" smtClean="0">
                <a:latin typeface="Times New Roman"/>
                <a:cs typeface="Times New Roman"/>
              </a:rPr>
              <a:t>телекоммуника</a:t>
            </a:r>
            <a:r>
              <a:rPr lang="ru-RU" sz="1300" dirty="0" err="1" smtClean="0">
                <a:latin typeface="Times New Roman"/>
                <a:cs typeface="Times New Roman"/>
              </a:rPr>
              <a:t>ци</a:t>
            </a:r>
            <a:r>
              <a:rPr sz="1300" dirty="0" err="1" smtClean="0">
                <a:latin typeface="Times New Roman"/>
                <a:cs typeface="Times New Roman"/>
              </a:rPr>
              <a:t>онной</a:t>
            </a:r>
            <a:r>
              <a:rPr sz="1300" spc="135" dirty="0" smtClean="0">
                <a:latin typeface="Times New Roman"/>
                <a:cs typeface="Times New Roman"/>
              </a:rPr>
              <a:t>  </a:t>
            </a:r>
            <a:r>
              <a:rPr sz="1300" spc="-20" dirty="0">
                <a:latin typeface="Times New Roman"/>
                <a:cs typeface="Times New Roman"/>
              </a:rPr>
              <a:t>сети</a:t>
            </a:r>
            <a:endParaRPr sz="1300" dirty="0">
              <a:latin typeface="Times New Roman"/>
              <a:cs typeface="Times New Roman"/>
            </a:endParaRPr>
          </a:p>
          <a:p>
            <a:pPr marL="31750">
              <a:lnSpc>
                <a:spcPts val="1455"/>
              </a:lnSpc>
            </a:pPr>
            <a:r>
              <a:rPr sz="1300" spc="-10" dirty="0">
                <a:latin typeface="Times New Roman"/>
                <a:cs typeface="Times New Roman"/>
              </a:rPr>
              <a:t>«Интернет».</a:t>
            </a:r>
            <a:endParaRPr sz="1300" dirty="0">
              <a:latin typeface="Times New Roman"/>
              <a:cs typeface="Times New Roman"/>
            </a:endParaRPr>
          </a:p>
          <a:p>
            <a:pPr marL="30480" marR="13335" indent="666115" algn="just">
              <a:lnSpc>
                <a:spcPct val="96100"/>
              </a:lnSpc>
              <a:spcBef>
                <a:spcPts val="35"/>
              </a:spcBef>
              <a:buAutoNum type="arabicPeriod" startAt="6"/>
              <a:tabLst>
                <a:tab pos="696595" algn="l"/>
              </a:tabLst>
            </a:pPr>
            <a:r>
              <a:rPr sz="1300" dirty="0">
                <a:latin typeface="Times New Roman"/>
                <a:cs typeface="Times New Roman"/>
              </a:rPr>
              <a:t>Осуществление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проверки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комплекса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докщентов,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представленных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с </a:t>
            </a:r>
            <a:r>
              <a:rPr sz="1300" dirty="0">
                <a:latin typeface="Times New Roman"/>
                <a:cs typeface="Times New Roman"/>
              </a:rPr>
              <a:t>заявлением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согласно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требованиям,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установленным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spc="-20" dirty="0">
                <a:latin typeface="Times New Roman"/>
                <a:cs typeface="Times New Roman"/>
              </a:rPr>
              <a:t>раsмещенным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 err="1">
                <a:latin typeface="Times New Roman"/>
                <a:cs typeface="Times New Roman"/>
              </a:rPr>
              <a:t>на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оф</a:t>
            </a:r>
            <a:r>
              <a:rPr lang="ru-RU" sz="1300" dirty="0" err="1" smtClean="0">
                <a:latin typeface="Times New Roman"/>
                <a:cs typeface="Times New Roman"/>
              </a:rPr>
              <a:t>иц</a:t>
            </a:r>
            <a:r>
              <a:rPr sz="1300" dirty="0" err="1" smtClean="0">
                <a:latin typeface="Times New Roman"/>
                <a:cs typeface="Times New Roman"/>
              </a:rPr>
              <a:t>иальном</a:t>
            </a:r>
            <a:r>
              <a:rPr sz="1300" spc="80" dirty="0" smtClean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сайте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35" dirty="0" err="1" smtClean="0">
                <a:latin typeface="Times New Roman"/>
                <a:cs typeface="Times New Roman"/>
              </a:rPr>
              <a:t>инфор</a:t>
            </a:r>
            <a:r>
              <a:rPr lang="ru-RU" sz="1300" spc="-35" dirty="0" err="1" smtClean="0">
                <a:latin typeface="Times New Roman"/>
                <a:cs typeface="Times New Roman"/>
              </a:rPr>
              <a:t>маци</a:t>
            </a:r>
            <a:r>
              <a:rPr sz="1300" spc="-35" dirty="0" err="1" smtClean="0">
                <a:latin typeface="Times New Roman"/>
                <a:cs typeface="Times New Roman"/>
              </a:rPr>
              <a:t>онно-</a:t>
            </a:r>
            <a:r>
              <a:rPr sz="1300" spc="-10" dirty="0" err="1" smtClean="0">
                <a:latin typeface="Times New Roman"/>
                <a:cs typeface="Times New Roman"/>
              </a:rPr>
              <a:t>те</a:t>
            </a:r>
            <a:r>
              <a:rPr lang="ru-RU" sz="1300" spc="-10" dirty="0" smtClean="0">
                <a:latin typeface="Times New Roman"/>
                <a:cs typeface="Times New Roman"/>
              </a:rPr>
              <a:t>лек</a:t>
            </a:r>
            <a:r>
              <a:rPr sz="1300" spc="-10" dirty="0" err="1" smtClean="0">
                <a:latin typeface="Times New Roman"/>
                <a:cs typeface="Times New Roman"/>
              </a:rPr>
              <a:t>оммуникационной</a:t>
            </a:r>
            <a:r>
              <a:rPr sz="1300" spc="-10" dirty="0" smtClean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«Интернет»,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срок,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не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превышающий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дней.</a:t>
            </a:r>
            <a:endParaRPr sz="1300" dirty="0">
              <a:latin typeface="Times New Roman"/>
              <a:cs typeface="Times New Roman"/>
            </a:endParaRPr>
          </a:p>
          <a:p>
            <a:pPr marL="33020" marR="5715" indent="666750" algn="just">
              <a:lnSpc>
                <a:spcPct val="94500"/>
              </a:lnSpc>
              <a:buAutoNum type="arabicPeriod" startAt="6"/>
              <a:tabLst>
                <a:tab pos="699770" algn="l"/>
              </a:tabLst>
            </a:pPr>
            <a:r>
              <a:rPr sz="1300" dirty="0">
                <a:latin typeface="Times New Roman"/>
                <a:cs typeface="Times New Roman"/>
              </a:rPr>
              <a:t>Проведение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выездной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проверки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технического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состояния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3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dirty="0">
                <a:latin typeface="Times New Roman"/>
                <a:cs typeface="Times New Roman"/>
              </a:rPr>
              <a:t>инвентаризации</a:t>
            </a:r>
            <a:r>
              <a:rPr sz="1300" spc="4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45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совместно</a:t>
            </a:r>
            <a:r>
              <a:rPr sz="1300" spc="48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уполномоченнмм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представителем</a:t>
            </a:r>
            <a:r>
              <a:rPr sz="1300" b="1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по </a:t>
            </a:r>
            <a:r>
              <a:rPr sz="1300" dirty="0">
                <a:latin typeface="Times New Roman"/>
                <a:cs typeface="Times New Roman"/>
              </a:rPr>
              <a:t>взаииодействик›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4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даты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завершения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проверки</a:t>
            </a:r>
            <a:endParaRPr sz="1300" dirty="0">
              <a:latin typeface="Times New Roman"/>
              <a:cs typeface="Times New Roman"/>
            </a:endParaRPr>
          </a:p>
          <a:p>
            <a:pPr marL="39370" marR="5080" indent="-1905" algn="just">
              <a:lnSpc>
                <a:spcPct val="95700"/>
              </a:lnSpc>
              <a:spcBef>
                <a:spcPts val="20"/>
              </a:spcBef>
            </a:pPr>
            <a:r>
              <a:rPr sz="1300" dirty="0">
                <a:latin typeface="Times New Roman"/>
                <a:cs typeface="Times New Roman"/>
              </a:rPr>
              <a:t>поданного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комплекса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документов</a:t>
            </a:r>
            <a:r>
              <a:rPr sz="1300" spc="4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соответствии</a:t>
            </a:r>
            <a:r>
              <a:rPr sz="1300" spc="4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перечнем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документов, </a:t>
            </a:r>
            <a:r>
              <a:rPr sz="1300" dirty="0">
                <a:latin typeface="Times New Roman"/>
                <a:cs typeface="Times New Roman"/>
              </a:rPr>
              <a:t>запративаеиъім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TCO,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требованиями,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размещенкыми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офкциальном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-30" dirty="0">
                <a:latin typeface="Times New Roman"/>
                <a:cs typeface="Times New Roman"/>
              </a:rPr>
              <a:t>caRтe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>
                <a:latin typeface="Times New Roman"/>
                <a:cs typeface="Times New Roman"/>
              </a:rPr>
              <a:t>информащіонно-телекоммуникационной</a:t>
            </a:r>
            <a:r>
              <a:rPr sz="1300" spc="-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«Нитернет».</a:t>
            </a:r>
            <a:endParaRPr sz="1300" dirty="0">
              <a:latin typeface="Times New Roman"/>
              <a:cs typeface="Times New Roman"/>
            </a:endParaRPr>
          </a:p>
          <a:p>
            <a:pPr marL="701040" indent="-245110" algn="just">
              <a:lnSpc>
                <a:spcPts val="1415"/>
              </a:lnSpc>
              <a:buAutoNum type="arabicPeriod" startAt="8"/>
              <a:tabLst>
                <a:tab pos="701040" algn="l"/>
              </a:tabLst>
            </a:pPr>
            <a:r>
              <a:rPr sz="1300" dirty="0">
                <a:latin typeface="Times New Roman"/>
                <a:cs typeface="Times New Roman"/>
              </a:rPr>
              <a:t>Составление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результатам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проверки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переиня</a:t>
            </a:r>
            <a:r>
              <a:rPr sz="1300" spc="2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замечаний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(при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их</a:t>
            </a:r>
            <a:endParaRPr sz="1300" dirty="0">
              <a:latin typeface="Times New Roman"/>
              <a:cs typeface="Times New Roman"/>
            </a:endParaRPr>
          </a:p>
          <a:p>
            <a:pPr marL="41910" algn="just">
              <a:lnSpc>
                <a:spcPts val="1535"/>
              </a:lnSpc>
            </a:pPr>
            <a:r>
              <a:rPr sz="1300" spc="-10" dirty="0">
                <a:latin typeface="Times New Roman"/>
                <a:cs typeface="Times New Roman"/>
              </a:rPr>
              <a:t>наличии)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состоянию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необходимых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мероприятий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их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устранению.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07657" y="10626393"/>
            <a:ext cx="5448935" cy="12700"/>
          </a:xfrm>
          <a:custGeom>
            <a:avLst/>
            <a:gdLst/>
            <a:ahLst/>
            <a:cxnLst/>
            <a:rect l="l" t="t" r="r" b="b"/>
            <a:pathLst>
              <a:path w="5448934" h="12700">
                <a:moveTo>
                  <a:pt x="0" y="0"/>
                </a:moveTo>
                <a:lnTo>
                  <a:pt x="5452872" y="0"/>
                </a:lnTo>
                <a:lnTo>
                  <a:pt x="5452872" y="12191"/>
                </a:lnTo>
                <a:lnTo>
                  <a:pt x="0" y="12191"/>
                </a:lnTo>
                <a:lnTo>
                  <a:pt x="0" y="0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69622" y="505373"/>
            <a:ext cx="63960" cy="1187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74474" y="779989"/>
            <a:ext cx="6071870" cy="628142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7145" marR="20320" indent="-4445" algn="just">
              <a:lnSpc>
                <a:spcPts val="1440"/>
              </a:lnSpc>
              <a:spcBef>
                <a:spcPts val="245"/>
              </a:spcBef>
            </a:pPr>
            <a:r>
              <a:rPr sz="1300" dirty="0">
                <a:latin typeface="Times New Roman"/>
                <a:cs typeface="Times New Roman"/>
              </a:rPr>
              <a:t>Передача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может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быть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осуществлена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том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числе </a:t>
            </a:r>
            <a:r>
              <a:rPr sz="1300" dirty="0">
                <a:latin typeface="Times New Roman"/>
                <a:cs typeface="Times New Roman"/>
              </a:rPr>
              <a:t>при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наличии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замечаний.</a:t>
            </a:r>
            <a:endParaRPr sz="1300" dirty="0">
              <a:latin typeface="Times New Roman"/>
              <a:cs typeface="Times New Roman"/>
            </a:endParaRPr>
          </a:p>
          <a:p>
            <a:pPr marL="12700" marR="13970" indent="659130" algn="just">
              <a:lnSpc>
                <a:spcPct val="94500"/>
              </a:lnSpc>
              <a:spcBef>
                <a:spcPts val="10"/>
              </a:spcBef>
              <a:buAutoNum type="arabicPeriod" startAt="9"/>
              <a:tabLst>
                <a:tab pos="671830" algn="l"/>
              </a:tabLst>
            </a:pPr>
            <a:r>
              <a:rPr sz="1300" dirty="0">
                <a:latin typeface="Times New Roman"/>
                <a:cs typeface="Times New Roman"/>
              </a:rPr>
              <a:t>Определение</a:t>
            </a:r>
            <a:r>
              <a:rPr sz="1300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вида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договора,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посредством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которого</a:t>
            </a:r>
            <a:r>
              <a:rPr sz="1300" spc="2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будет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осуществлена </a:t>
            </a:r>
            <a:r>
              <a:rPr sz="1300" spc="-20" dirty="0">
                <a:latin typeface="Times New Roman"/>
                <a:cs typeface="Times New Roman"/>
              </a:rPr>
              <a:t>передача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(передача ОЭСХ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возможна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том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числе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по </a:t>
            </a:r>
            <a:r>
              <a:rPr sz="1300" dirty="0">
                <a:latin typeface="Times New Roman"/>
                <a:cs typeface="Times New Roman"/>
              </a:rPr>
              <a:t>договору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дарения,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форму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которого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разрабатывает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TCO).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Вне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зависимости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формы </a:t>
            </a:r>
            <a:r>
              <a:rPr sz="1300" dirty="0">
                <a:latin typeface="Times New Roman"/>
                <a:cs typeface="Times New Roman"/>
              </a:rPr>
              <a:t>договор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иисле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прочего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должен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содержать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условие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дальнейшего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использования </a:t>
            </a:r>
            <a:r>
              <a:rPr sz="1300" dirty="0">
                <a:latin typeface="Times New Roman"/>
                <a:cs typeface="Times New Roman"/>
              </a:rPr>
              <a:t>передаваемого</a:t>
            </a:r>
            <a:r>
              <a:rPr sz="1300" spc="2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имущества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удовлетворения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общих</a:t>
            </a:r>
            <a:r>
              <a:rPr sz="1300" spc="18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потребностей</a:t>
            </a:r>
            <a:r>
              <a:rPr sz="1300" spc="21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граждан, </a:t>
            </a:r>
            <a:r>
              <a:rPr sz="1300" dirty="0">
                <a:latin typeface="Times New Roman"/>
                <a:cs typeface="Times New Roman"/>
              </a:rPr>
              <a:t>ведущих</a:t>
            </a:r>
            <a:r>
              <a:rPr sz="1300" spc="4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садоводство</a:t>
            </a:r>
            <a:r>
              <a:rPr sz="1300" spc="4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или</a:t>
            </a:r>
            <a:r>
              <a:rPr sz="1300" spc="4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огородничество</a:t>
            </a:r>
            <a:r>
              <a:rPr sz="1300" spc="3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4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указанной</a:t>
            </a:r>
            <a:r>
              <a:rPr sz="1300" spc="4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47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dirty="0">
                <a:latin typeface="Times New Roman"/>
                <a:cs typeface="Times New Roman"/>
              </a:rPr>
              <a:t>соответствовать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требованиям</a:t>
            </a:r>
            <a:r>
              <a:rPr sz="1300" dirty="0">
                <a:latin typeface="Times New Roman"/>
                <a:cs typeface="Times New Roman"/>
              </a:rPr>
              <a:t> Федерального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закона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90" dirty="0" smtClean="0">
                <a:latin typeface="Times New Roman"/>
                <a:cs typeface="Times New Roman"/>
              </a:rPr>
              <a:t>N.</a:t>
            </a:r>
            <a:r>
              <a:rPr lang="ru-RU" sz="1300" spc="-190" dirty="0" smtClean="0">
                <a:latin typeface="Times New Roman"/>
                <a:cs typeface="Times New Roman"/>
              </a:rPr>
              <a:t> </a:t>
            </a:r>
            <a:r>
              <a:rPr sz="1300" spc="-20" dirty="0" smtClean="0">
                <a:latin typeface="Times New Roman"/>
                <a:cs typeface="Times New Roman"/>
              </a:rPr>
              <a:t>217</a:t>
            </a:r>
            <a:r>
              <a:rPr sz="1300" spc="-20" dirty="0">
                <a:latin typeface="Times New Roman"/>
                <a:cs typeface="Times New Roman"/>
              </a:rPr>
              <a:t>.</a:t>
            </a:r>
            <a:endParaRPr sz="1300" dirty="0">
              <a:latin typeface="Times New Roman"/>
              <a:cs typeface="Times New Roman"/>
            </a:endParaRPr>
          </a:p>
          <a:p>
            <a:pPr marL="16510" marR="24130" indent="657860" algn="just">
              <a:lnSpc>
                <a:spcPts val="1510"/>
              </a:lnSpc>
              <a:spcBef>
                <a:spcPts val="40"/>
              </a:spcBef>
              <a:buAutoNum type="arabicPeriod" startAt="9"/>
              <a:tabLst>
                <a:tab pos="674370" algn="l"/>
              </a:tabLst>
            </a:pPr>
            <a:r>
              <a:rPr sz="1300" dirty="0">
                <a:latin typeface="Times New Roman"/>
                <a:cs typeface="Times New Roman"/>
              </a:rPr>
              <a:t>Проведение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совместно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органами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местного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самоуправления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работы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установлению</a:t>
            </a:r>
            <a:r>
              <a:rPr sz="1300" spc="2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публичного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сервитута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земельные</a:t>
            </a:r>
            <a:r>
              <a:rPr sz="1300" spc="20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участки,</a:t>
            </a:r>
            <a:r>
              <a:rPr sz="1300" spc="1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которых </a:t>
            </a:r>
            <a:r>
              <a:rPr sz="1300" dirty="0">
                <a:latin typeface="Times New Roman"/>
                <a:cs typeface="Times New Roman"/>
              </a:rPr>
              <a:t>размещенн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согласно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Земельному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40" dirty="0">
                <a:latin typeface="Times New Roman"/>
                <a:cs typeface="Times New Roman"/>
              </a:rPr>
              <a:t>Кодексу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 err="1">
                <a:latin typeface="Times New Roman"/>
                <a:cs typeface="Times New Roman"/>
              </a:rPr>
              <a:t>Российской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 err="1" smtClean="0">
                <a:latin typeface="Times New Roman"/>
                <a:cs typeface="Times New Roman"/>
              </a:rPr>
              <a:t>Федера</a:t>
            </a:r>
            <a:r>
              <a:rPr lang="ru-RU" sz="1300" spc="-10" dirty="0" smtClean="0">
                <a:latin typeface="Times New Roman"/>
                <a:cs typeface="Times New Roman"/>
              </a:rPr>
              <a:t>ц</a:t>
            </a:r>
            <a:r>
              <a:rPr sz="1300" spc="-10" dirty="0" err="1" smtClean="0">
                <a:latin typeface="Times New Roman"/>
                <a:cs typeface="Times New Roman"/>
              </a:rPr>
              <a:t>ии</a:t>
            </a:r>
            <a:r>
              <a:rPr sz="1300" spc="-10" dirty="0">
                <a:latin typeface="Times New Roman"/>
                <a:cs typeface="Times New Roman"/>
              </a:rPr>
              <a:t>.</a:t>
            </a:r>
            <a:endParaRPr sz="1300" dirty="0">
              <a:latin typeface="Times New Roman"/>
              <a:cs typeface="Times New Roman"/>
            </a:endParaRPr>
          </a:p>
          <a:p>
            <a:pPr marL="674370" indent="-243840" algn="just">
              <a:lnSpc>
                <a:spcPts val="1390"/>
              </a:lnSpc>
              <a:buAutoNum type="arabicPeriod" startAt="9"/>
              <a:tabLst>
                <a:tab pos="674370" algn="l"/>
              </a:tabLst>
            </a:pPr>
            <a:r>
              <a:rPr sz="1300" dirty="0">
                <a:latin typeface="Times New Roman"/>
                <a:cs typeface="Times New Roman"/>
              </a:rPr>
              <a:t>Заключение</a:t>
            </a:r>
            <a:r>
              <a:rPr sz="1300" spc="24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соглашения</a:t>
            </a:r>
            <a:r>
              <a:rPr sz="1300" spc="254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45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беспрепятственном</a:t>
            </a:r>
            <a:r>
              <a:rPr sz="1300" spc="45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доступе</a:t>
            </a:r>
            <a:endParaRPr sz="1300" dirty="0">
              <a:latin typeface="Times New Roman"/>
              <a:cs typeface="Times New Roman"/>
            </a:endParaRPr>
          </a:p>
          <a:p>
            <a:pPr marL="13970" marR="18415" indent="6985" algn="just">
              <a:lnSpc>
                <a:spcPts val="1470"/>
              </a:lnSpc>
              <a:spcBef>
                <a:spcPts val="80"/>
              </a:spcBef>
            </a:pPr>
            <a:r>
              <a:rPr sz="1300" spc="-10" dirty="0">
                <a:latin typeface="Times New Roman"/>
                <a:cs typeface="Times New Roman"/>
              </a:rPr>
              <a:t>представителей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 земельные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участки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расположенными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них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целях эксплуатации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ОЭСХ.</a:t>
            </a:r>
            <a:endParaRPr sz="1300" dirty="0">
              <a:latin typeface="Times New Roman"/>
              <a:cs typeface="Times New Roman"/>
            </a:endParaRPr>
          </a:p>
          <a:p>
            <a:pPr marL="21590" marR="15875" indent="652780" algn="just">
              <a:lnSpc>
                <a:spcPts val="1510"/>
              </a:lnSpc>
              <a:spcBef>
                <a:spcPts val="15"/>
              </a:spcBef>
              <a:buAutoNum type="arabicPeriod" startAt="12"/>
              <a:tabLst>
                <a:tab pos="674370" algn="l"/>
              </a:tabLst>
            </a:pPr>
            <a:r>
              <a:rPr sz="1300" dirty="0">
                <a:latin typeface="Times New Roman"/>
                <a:cs typeface="Times New Roman"/>
              </a:rPr>
              <a:t>Заключение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предусмотренного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пунктом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9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настоящего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раздела,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spc="-20" dirty="0">
                <a:latin typeface="Times New Roman"/>
                <a:cs typeface="Times New Roman"/>
              </a:rPr>
              <a:t>подписание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акта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приема-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ОЭСХ.</a:t>
            </a:r>
            <a:endParaRPr sz="1300" dirty="0">
              <a:latin typeface="Times New Roman"/>
              <a:cs typeface="Times New Roman"/>
            </a:endParaRPr>
          </a:p>
          <a:p>
            <a:pPr marL="681355" indent="-241300" algn="just">
              <a:lnSpc>
                <a:spcPts val="1410"/>
              </a:lnSpc>
              <a:buAutoNum type="arabicPeriod" startAt="12"/>
              <a:tabLst>
                <a:tab pos="681355" algn="l"/>
              </a:tabLst>
            </a:pPr>
            <a:r>
              <a:rPr sz="1300" dirty="0">
                <a:latin typeface="Times New Roman"/>
                <a:cs typeface="Times New Roman"/>
              </a:rPr>
              <a:t>Оформление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календарных</a:t>
            </a:r>
            <a:r>
              <a:rPr sz="1300" spc="4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4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после</a:t>
            </a:r>
            <a:r>
              <a:rPr sz="1300" spc="4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принятия</a:t>
            </a:r>
            <a:r>
              <a:rPr sz="1300" spc="4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46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endParaRPr sz="1300" dirty="0">
              <a:latin typeface="Times New Roman"/>
              <a:cs typeface="Times New Roman"/>
            </a:endParaRPr>
          </a:p>
          <a:p>
            <a:pPr marL="15240" algn="just">
              <a:lnSpc>
                <a:spcPts val="1495"/>
              </a:lnSpc>
            </a:pPr>
            <a:r>
              <a:rPr sz="1300" dirty="0">
                <a:latin typeface="Times New Roman"/>
                <a:cs typeface="Times New Roman"/>
              </a:rPr>
              <a:t>собственность ОЭСХ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CHT:</a:t>
            </a:r>
            <a:endParaRPr sz="1300" dirty="0">
              <a:latin typeface="Times New Roman"/>
              <a:cs typeface="Times New Roman"/>
            </a:endParaRPr>
          </a:p>
          <a:p>
            <a:pPr marL="18415" marR="5080" indent="416559" algn="just">
              <a:lnSpc>
                <a:spcPct val="96000"/>
              </a:lnSpc>
              <a:spcBef>
                <a:spcPts val="20"/>
              </a:spcBef>
            </a:pPr>
            <a:r>
              <a:rPr sz="1300" dirty="0">
                <a:latin typeface="Times New Roman"/>
                <a:cs typeface="Times New Roman"/>
              </a:rPr>
              <a:t>акта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осуществлении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технологического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присоединения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(далее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spc="-625" dirty="0">
                <a:latin typeface="Times New Roman"/>
                <a:cs typeface="Times New Roman"/>
              </a:rPr>
              <a:t>—</a:t>
            </a:r>
            <a:r>
              <a:rPr sz="1300" spc="2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ATП)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с </a:t>
            </a:r>
            <a:r>
              <a:rPr sz="1300" dirty="0">
                <a:latin typeface="Times New Roman"/>
                <a:cs typeface="Times New Roman"/>
              </a:rPr>
              <a:t>указанием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ветічины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максимальной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мощности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отношении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всех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присоединеннкх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280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250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электросетевому</a:t>
            </a:r>
            <a:r>
              <a:rPr sz="1300" spc="22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козяйству</a:t>
            </a:r>
            <a:r>
              <a:rPr sz="1300" spc="26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(энергопринимающих</a:t>
            </a:r>
            <a:r>
              <a:rPr sz="1300" spc="254" dirty="0">
                <a:latin typeface="Times New Roman"/>
                <a:cs typeface="Times New Roman"/>
              </a:rPr>
              <a:t>   </a:t>
            </a:r>
            <a:r>
              <a:rPr sz="1300" spc="-10" dirty="0">
                <a:latin typeface="Times New Roman"/>
                <a:cs typeface="Times New Roman"/>
              </a:rPr>
              <a:t>устройств, </a:t>
            </a:r>
            <a:r>
              <a:rPr sz="1300" dirty="0">
                <a:latin typeface="Times New Roman"/>
                <a:cs typeface="Times New Roman"/>
              </a:rPr>
              <a:t>принадяежащих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чяенам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иным</a:t>
            </a:r>
            <a:r>
              <a:rPr sz="1300" spc="1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правообладателям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земельнкх</a:t>
            </a:r>
            <a:r>
              <a:rPr sz="1300" spc="19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участков,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инфраструктуры,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пользовання</a:t>
            </a:r>
            <a:r>
              <a:rPr sz="1300" spc="1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CHT)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spc="-509" dirty="0">
                <a:latin typeface="Times New Roman"/>
                <a:cs typeface="Times New Roman"/>
              </a:rPr>
              <a:t>—</a:t>
            </a:r>
            <a:r>
              <a:rPr sz="1300" dirty="0">
                <a:latin typeface="Times New Roman"/>
                <a:cs typeface="Times New Roman"/>
              </a:rPr>
              <a:t>.</a:t>
            </a:r>
            <a:r>
              <a:rPr sz="1300" spc="3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раздея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VII1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Правил </a:t>
            </a:r>
            <a:r>
              <a:rPr sz="1300" dirty="0">
                <a:latin typeface="Times New Roman"/>
                <a:cs typeface="Times New Roman"/>
              </a:rPr>
              <a:t>технологического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присоединения</a:t>
            </a:r>
            <a:r>
              <a:rPr sz="1300" spc="1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энергопринимающих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устройств</a:t>
            </a:r>
            <a:r>
              <a:rPr sz="1300" spc="17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потребителей </a:t>
            </a:r>
            <a:r>
              <a:rPr sz="1300" dirty="0">
                <a:latin typeface="Times New Roman"/>
                <a:cs typeface="Times New Roman"/>
              </a:rPr>
              <a:t>электрической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энергии,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производству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электрической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энергии,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также </a:t>
            </a:r>
            <a:r>
              <a:rPr sz="1300" dirty="0">
                <a:latin typeface="Times New Roman"/>
                <a:cs typeface="Times New Roman"/>
              </a:rPr>
              <a:t>ОЭСХ,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принадлежаиtих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сетевмм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организациям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иньтм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лицам,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электрическом </a:t>
            </a:r>
            <a:r>
              <a:rPr sz="1300" dirty="0">
                <a:latin typeface="Times New Roman"/>
                <a:cs typeface="Times New Roman"/>
              </a:rPr>
              <a:t>сетям,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утвержденных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постановлением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Правительства</a:t>
            </a:r>
            <a:r>
              <a:rPr sz="1300" spc="45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Российской</a:t>
            </a:r>
            <a:r>
              <a:rPr sz="1300" spc="4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Федераіtии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от </a:t>
            </a:r>
            <a:r>
              <a:rPr sz="1300" dirty="0">
                <a:latin typeface="Times New Roman"/>
                <a:cs typeface="Times New Roman"/>
              </a:rPr>
              <a:t>27.12.2004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285" dirty="0">
                <a:latin typeface="Times New Roman"/>
                <a:cs typeface="Times New Roman"/>
              </a:rPr>
              <a:t>№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861.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пункте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8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«Прочее»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70" dirty="0">
                <a:latin typeface="Times New Roman"/>
                <a:cs typeface="Times New Roman"/>
              </a:rPr>
              <a:t>АТГІ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либо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 приложении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ATП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указывается </a:t>
            </a:r>
            <a:r>
              <a:rPr sz="1300" dirty="0">
                <a:latin typeface="Times New Roman"/>
                <a:cs typeface="Times New Roman"/>
              </a:rPr>
              <a:t>каждмй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земельный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участок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присвоенным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ему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кадастровнм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номером,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выделенной </a:t>
            </a:r>
            <a:r>
              <a:rPr sz="1300" dirty="0">
                <a:latin typeface="Times New Roman"/>
                <a:cs typeface="Times New Roman"/>
              </a:rPr>
              <a:t>максимальной</a:t>
            </a:r>
            <a:r>
              <a:rPr sz="1300" spc="4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мощностью</a:t>
            </a:r>
            <a:r>
              <a:rPr sz="1300" spc="4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5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фамилия,</a:t>
            </a:r>
            <a:r>
              <a:rPr sz="1300" spc="40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имя</a:t>
            </a:r>
            <a:r>
              <a:rPr sz="1300" spc="3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отчество</a:t>
            </a:r>
            <a:r>
              <a:rPr sz="1300" spc="4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(при</a:t>
            </a:r>
            <a:r>
              <a:rPr sz="1300" spc="40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наличии) </a:t>
            </a:r>
            <a:r>
              <a:rPr sz="1300" dirty="0">
                <a:latin typeface="Times New Roman"/>
                <a:cs typeface="Times New Roman"/>
              </a:rPr>
              <a:t>собственника/владельца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основании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данних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Реестра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распределения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мощности, </a:t>
            </a:r>
            <a:r>
              <a:rPr sz="1300" dirty="0">
                <a:latin typeface="Times New Roman"/>
                <a:cs typeface="Times New Roman"/>
              </a:rPr>
              <a:t>составленного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CHT;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711" y="7217177"/>
            <a:ext cx="514286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1645" algn="l"/>
                <a:tab pos="2706370" algn="l"/>
                <a:tab pos="4069079" algn="l"/>
                <a:tab pos="4796155" algn="l"/>
              </a:tabLst>
            </a:pPr>
            <a:r>
              <a:rPr sz="1300" spc="-10" dirty="0">
                <a:latin typeface="Times New Roman"/>
                <a:cs typeface="Times New Roman"/>
              </a:rPr>
              <a:t>энергопринимающих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устройств,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принадлежащие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членам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CHT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1751" y="7025294"/>
            <a:ext cx="5638800" cy="415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145" algn="r">
              <a:lnSpc>
                <a:spcPts val="1535"/>
              </a:lnSpc>
              <a:spcBef>
                <a:spcPts val="100"/>
              </a:spcBef>
              <a:tabLst>
                <a:tab pos="624840" algn="l"/>
                <a:tab pos="1436370" algn="l"/>
                <a:tab pos="1743710" algn="l"/>
                <a:tab pos="2985135" algn="l"/>
                <a:tab pos="3892550" algn="l"/>
                <a:tab pos="4515485" algn="l"/>
                <a:tab pos="4833620" algn="l"/>
              </a:tabLst>
            </a:pPr>
            <a:r>
              <a:rPr sz="1300" spc="-10" dirty="0">
                <a:latin typeface="Times New Roman"/>
                <a:cs typeface="Times New Roman"/>
              </a:rPr>
              <a:t>актов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допуска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эксплуатацию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приборов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учета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отношении</a:t>
            </a:r>
            <a:endParaRPr sz="1300" dirty="0">
              <a:latin typeface="Times New Roman"/>
              <a:cs typeface="Times New Roman"/>
            </a:endParaRPr>
          </a:p>
          <a:p>
            <a:pPr marR="5080" algn="r">
              <a:lnSpc>
                <a:spcPts val="1535"/>
              </a:lnSpc>
              <a:tabLst>
                <a:tab pos="305435" algn="l"/>
              </a:tabLst>
            </a:pPr>
            <a:r>
              <a:rPr sz="1300" spc="-50" dirty="0">
                <a:latin typeface="Times New Roman"/>
                <a:cs typeface="Times New Roman"/>
              </a:rPr>
              <a:t>и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иным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2748" y="7409059"/>
            <a:ext cx="535241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03680" algn="l"/>
                <a:tab pos="2454910" algn="l"/>
                <a:tab pos="3317875" algn="l"/>
                <a:tab pos="4151629" algn="l"/>
              </a:tabLst>
            </a:pPr>
            <a:r>
              <a:rPr sz="1300" spc="-10" dirty="0">
                <a:latin typeface="Times New Roman"/>
                <a:cs typeface="Times New Roman"/>
              </a:rPr>
              <a:t>правообладателям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земельнык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участков,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объектов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инфраструктуры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4361" y="7409059"/>
            <a:ext cx="527050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-20" dirty="0">
                <a:latin typeface="Times New Roman"/>
                <a:cs typeface="Times New Roman"/>
              </a:rPr>
              <a:t>общего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2748" y="7600941"/>
            <a:ext cx="6071870" cy="153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535"/>
              </a:lnSpc>
              <a:spcBef>
                <a:spcPts val="100"/>
              </a:spcBef>
            </a:pPr>
            <a:r>
              <a:rPr sz="1300" spc="-10" dirty="0">
                <a:latin typeface="Times New Roman"/>
                <a:cs typeface="Times New Roman"/>
              </a:rPr>
              <a:t>пользования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(порядок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осуществления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допуска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эксплуатацию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приборов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учета</a:t>
            </a:r>
            <a:endParaRPr sz="1300" dirty="0">
              <a:latin typeface="Times New Roman"/>
              <a:cs typeface="Times New Roman"/>
            </a:endParaRPr>
          </a:p>
          <a:p>
            <a:pPr marL="13970" marR="15875" indent="-1270" algn="just">
              <a:lnSpc>
                <a:spcPts val="1470"/>
              </a:lnSpc>
              <a:spcBef>
                <a:spcPts val="95"/>
              </a:spcBef>
              <a:buChar char="—"/>
              <a:tabLst>
                <a:tab pos="13970" algn="l"/>
                <a:tab pos="258445" algn="l"/>
              </a:tabLst>
            </a:pPr>
            <a:r>
              <a:rPr sz="1300" dirty="0">
                <a:latin typeface="Times New Roman"/>
                <a:cs typeface="Times New Roman"/>
              </a:rPr>
              <a:t>	пункт</a:t>
            </a:r>
            <a:r>
              <a:rPr sz="1300" spc="2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153</a:t>
            </a:r>
            <a:r>
              <a:rPr sz="1300" spc="2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Основных</a:t>
            </a:r>
            <a:r>
              <a:rPr sz="1300" spc="31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положений</a:t>
            </a:r>
            <a:r>
              <a:rPr sz="1300" spc="2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функционирования</a:t>
            </a:r>
            <a:r>
              <a:rPr sz="1300" spc="2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розничных</a:t>
            </a:r>
            <a:r>
              <a:rPr sz="1300" spc="29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рынков </a:t>
            </a:r>
            <a:r>
              <a:rPr sz="1300" dirty="0">
                <a:latin typeface="Times New Roman"/>
                <a:cs typeface="Times New Roman"/>
              </a:rPr>
              <a:t>электрической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энергии,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утвержденных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постановлением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Правительства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Российской </a:t>
            </a:r>
            <a:r>
              <a:rPr sz="1300" spc="-20" dirty="0">
                <a:latin typeface="Times New Roman"/>
                <a:cs typeface="Times New Roman"/>
              </a:rPr>
              <a:t>Федераіtии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04.05.2012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85" dirty="0">
                <a:latin typeface="Times New Roman"/>
                <a:cs typeface="Times New Roman"/>
              </a:rPr>
              <a:t>№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442;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форма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акта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допуска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эксплуатаіtию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приборов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учета</a:t>
            </a:r>
            <a:endParaRPr sz="1300" dirty="0">
              <a:latin typeface="Times New Roman"/>
              <a:cs typeface="Times New Roman"/>
            </a:endParaRPr>
          </a:p>
          <a:p>
            <a:pPr marL="13970" marR="5080" indent="-1270" algn="just">
              <a:lnSpc>
                <a:spcPts val="1440"/>
              </a:lnSpc>
              <a:spcBef>
                <a:spcPts val="40"/>
              </a:spcBef>
              <a:buChar char="—"/>
              <a:tabLst>
                <a:tab pos="13970" algn="l"/>
                <a:tab pos="323215" algn="l"/>
              </a:tabLst>
            </a:pPr>
            <a:r>
              <a:rPr sz="1300" dirty="0">
                <a:latin typeface="Times New Roman"/>
                <a:cs typeface="Times New Roman"/>
              </a:rPr>
              <a:t>	Приложение</a:t>
            </a:r>
            <a:r>
              <a:rPr sz="1300" spc="27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№</a:t>
            </a:r>
            <a:r>
              <a:rPr sz="1300" spc="33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16</a:t>
            </a:r>
            <a:r>
              <a:rPr sz="1300" spc="254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235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Правилам</a:t>
            </a:r>
            <a:r>
              <a:rPr sz="1300" spc="270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технологического</a:t>
            </a:r>
            <a:r>
              <a:rPr sz="1300" spc="235" dirty="0">
                <a:latin typeface="Times New Roman"/>
                <a:cs typeface="Times New Roman"/>
              </a:rPr>
              <a:t>   </a:t>
            </a:r>
            <a:r>
              <a:rPr sz="1300" spc="-10" dirty="0">
                <a:latin typeface="Times New Roman"/>
                <a:cs typeface="Times New Roman"/>
              </a:rPr>
              <a:t>присоединения </a:t>
            </a:r>
            <a:r>
              <a:rPr sz="1300" dirty="0">
                <a:latin typeface="Times New Roman"/>
                <a:cs typeface="Times New Roman"/>
              </a:rPr>
              <a:t>знергопринимающих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устройств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потребителей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электрической</a:t>
            </a:r>
            <a:r>
              <a:rPr sz="1300" spc="2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энергии,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по</a:t>
            </a:r>
            <a:endParaRPr sz="1300" dirty="0">
              <a:latin typeface="Times New Roman"/>
              <a:cs typeface="Times New Roman"/>
            </a:endParaRPr>
          </a:p>
          <a:p>
            <a:pPr marL="17145" marR="6985" algn="just">
              <a:lnSpc>
                <a:spcPts val="1470"/>
              </a:lnSpc>
              <a:spcBef>
                <a:spcPts val="45"/>
              </a:spcBef>
            </a:pPr>
            <a:r>
              <a:rPr sz="1300" dirty="0">
                <a:latin typeface="Times New Roman"/>
                <a:cs typeface="Times New Roman"/>
              </a:rPr>
              <a:t>производству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электрической</a:t>
            </a:r>
            <a:r>
              <a:rPr sz="1300" spc="2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энергии,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также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объехтов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электросетевого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хозяйства, </a:t>
            </a:r>
            <a:r>
              <a:rPr sz="1300" dirty="0">
                <a:latin typeface="Times New Roman"/>
                <a:cs typeface="Times New Roman"/>
              </a:rPr>
              <a:t>принадлежащие</a:t>
            </a:r>
            <a:r>
              <a:rPr sz="1300" spc="4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сетевым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организацияи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иным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лицам,</a:t>
            </a:r>
            <a:r>
              <a:rPr sz="1300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электрическом</a:t>
            </a:r>
            <a:r>
              <a:rPr sz="1300" spc="459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сетям,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039" y="10556341"/>
            <a:ext cx="7387460" cy="13249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22900" y="396224"/>
            <a:ext cx="6062345" cy="243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300" spc="-50" dirty="0">
                <a:latin typeface="Times New Roman"/>
                <a:cs typeface="Times New Roman"/>
              </a:rPr>
              <a:t>4</a:t>
            </a:r>
            <a:endParaRPr sz="1300" dirty="0">
              <a:latin typeface="Times New Roman"/>
              <a:cs typeface="Times New Roman"/>
            </a:endParaRPr>
          </a:p>
          <a:p>
            <a:pPr marL="12700" algn="just">
              <a:lnSpc>
                <a:spcPts val="1500"/>
              </a:lnSpc>
              <a:spcBef>
                <a:spcPts val="1100"/>
              </a:spcBef>
            </a:pPr>
            <a:r>
              <a:rPr sz="1300" dirty="0">
                <a:latin typeface="Times New Roman"/>
                <a:cs typeface="Times New Roman"/>
              </a:rPr>
              <a:t>угвержденнмх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постановлением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Правительства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Российской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Федерации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27.12.2004</a:t>
            </a:r>
            <a:endParaRPr sz="1300" dirty="0">
              <a:latin typeface="Times New Roman"/>
              <a:cs typeface="Times New Roman"/>
            </a:endParaRPr>
          </a:p>
          <a:p>
            <a:pPr marL="22225" algn="just">
              <a:lnSpc>
                <a:spcPts val="1495"/>
              </a:lnSpc>
            </a:pPr>
            <a:r>
              <a:rPr sz="1300" i="1" spc="-75" dirty="0">
                <a:latin typeface="Times New Roman"/>
                <a:cs typeface="Times New Roman"/>
              </a:rPr>
              <a:t>N•</a:t>
            </a:r>
            <a:r>
              <a:rPr sz="1300" i="1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861).</a:t>
            </a:r>
            <a:endParaRPr sz="1300" dirty="0">
              <a:latin typeface="Times New Roman"/>
              <a:cs typeface="Times New Roman"/>
            </a:endParaRPr>
          </a:p>
          <a:p>
            <a:pPr marL="12700" marR="9525" indent="746760" algn="just">
              <a:lnSpc>
                <a:spcPts val="1440"/>
              </a:lnSpc>
              <a:spcBef>
                <a:spcPts val="140"/>
              </a:spcBef>
              <a:buAutoNum type="arabicPeriod" startAt="14"/>
              <a:tabLst>
                <a:tab pos="759460" algn="l"/>
              </a:tabLst>
            </a:pPr>
            <a:r>
              <a:rPr sz="1300" dirty="0">
                <a:latin typeface="Times New Roman"/>
                <a:cs typeface="Times New Roman"/>
              </a:rPr>
              <a:t>Направление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5</a:t>
            </a:r>
            <a:r>
              <a:rPr sz="1300" spc="2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рабочих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2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посяе</a:t>
            </a:r>
            <a:r>
              <a:rPr sz="1300" spc="27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подгшсания оформленного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акта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TП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оформления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актов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допуска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эксплуатации›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приборов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учета указанных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актов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адрес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ГП.</a:t>
            </a:r>
            <a:endParaRPr sz="1300" dirty="0">
              <a:latin typeface="Times New Roman"/>
              <a:cs typeface="Times New Roman"/>
            </a:endParaRPr>
          </a:p>
          <a:p>
            <a:pPr marL="17145" marR="5715" indent="661035" algn="just">
              <a:lnSpc>
                <a:spcPts val="1470"/>
              </a:lnSpc>
              <a:spcBef>
                <a:spcPts val="10"/>
              </a:spcBef>
              <a:buAutoNum type="arabicPeriod" startAt="14"/>
              <a:tabLst>
                <a:tab pos="678180" algn="l"/>
              </a:tabLst>
            </a:pPr>
            <a:r>
              <a:rPr sz="1300" dirty="0">
                <a:latin typeface="Times New Roman"/>
                <a:cs typeface="Times New Roman"/>
              </a:rPr>
              <a:t>Уведомление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собственников,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чье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имущество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было</a:t>
            </a:r>
            <a:r>
              <a:rPr sz="1300" i="1" spc="1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ранее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расположено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 </a:t>
            </a:r>
            <a:r>
              <a:rPr sz="1300" dirty="0">
                <a:latin typeface="Times New Roman"/>
                <a:cs typeface="Times New Roman"/>
              </a:rPr>
              <a:t>oпopax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ЛЭП,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заключеніtе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ними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договоров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предоставлении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AOc</a:t>
            </a:r>
            <a:r>
              <a:rPr sz="1300" spc="260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к </a:t>
            </a:r>
            <a:r>
              <a:rPr sz="1300" dirty="0">
                <a:latin typeface="Times New Roman"/>
                <a:cs typeface="Times New Roman"/>
              </a:rPr>
              <a:t>икфраструктуре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(операторы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сотовые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сетей,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икгернет-провайдеры,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исключением</a:t>
            </a:r>
            <a:endParaRPr sz="1300" dirty="0">
              <a:latin typeface="Times New Roman"/>
              <a:cs typeface="Times New Roman"/>
            </a:endParaRPr>
          </a:p>
          <a:p>
            <a:pPr marL="12700" marR="5080" indent="3175" algn="just">
              <a:lnSpc>
                <a:spcPct val="94500"/>
              </a:lnSpc>
              <a:spcBef>
                <a:spcPts val="10"/>
              </a:spcBef>
            </a:pPr>
            <a:r>
              <a:rPr sz="1300" dirty="0">
                <a:latin typeface="Times New Roman"/>
                <a:cs typeface="Times New Roman"/>
              </a:rPr>
              <a:t>этого</a:t>
            </a:r>
            <a:r>
              <a:rPr sz="1300" spc="4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CHT),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принятоіі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4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TCO.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Плата</a:t>
            </a:r>
            <a:r>
              <a:rPr sz="1300" spc="4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разиещение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элементов </a:t>
            </a:r>
            <a:r>
              <a:rPr sz="1300" dirty="0">
                <a:latin typeface="Times New Roman"/>
                <a:cs typeface="Times New Roman"/>
              </a:rPr>
              <a:t>уличного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освещения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oпopax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ЛЭП,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принятьж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TCO,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не </a:t>
            </a:r>
            <a:r>
              <a:rPr sz="1300" spc="-10" dirty="0">
                <a:latin typeface="Times New Roman"/>
                <a:cs typeface="Times New Roman"/>
              </a:rPr>
              <a:t>взимается.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9407" y="2995771"/>
            <a:ext cx="254635" cy="22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spc="-20" dirty="0">
                <a:latin typeface="Times New Roman"/>
                <a:cs typeface="Times New Roman"/>
              </a:rPr>
              <a:t>III.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720" y="2995771"/>
            <a:ext cx="4890135" cy="41084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708785" marR="5080" indent="-1696720">
              <a:lnSpc>
                <a:spcPts val="1470"/>
              </a:lnSpc>
              <a:spcBef>
                <a:spcPts val="220"/>
              </a:spcBef>
            </a:pPr>
            <a:r>
              <a:rPr sz="1300" b="1" dirty="0" err="1" smtClean="0">
                <a:latin typeface="Times New Roman"/>
                <a:cs typeface="Times New Roman"/>
              </a:rPr>
              <a:t>Порядо</a:t>
            </a:r>
            <a:r>
              <a:rPr lang="ru-RU" sz="1300" b="1" dirty="0" smtClean="0">
                <a:latin typeface="Times New Roman"/>
                <a:cs typeface="Times New Roman"/>
              </a:rPr>
              <a:t>к</a:t>
            </a:r>
            <a:r>
              <a:rPr sz="1300" b="1" spc="-65" dirty="0" smtClean="0">
                <a:latin typeface="Times New Roman"/>
                <a:cs typeface="Times New Roman"/>
              </a:rPr>
              <a:t> </a:t>
            </a:r>
            <a:r>
              <a:rPr sz="1300" b="1" dirty="0" err="1" smtClean="0">
                <a:latin typeface="Times New Roman"/>
                <a:cs typeface="Times New Roman"/>
              </a:rPr>
              <a:t>де</a:t>
            </a:r>
            <a:r>
              <a:rPr lang="ru-RU" sz="1300" b="1" dirty="0" smtClean="0">
                <a:latin typeface="Times New Roman"/>
                <a:cs typeface="Times New Roman"/>
              </a:rPr>
              <a:t>й</a:t>
            </a:r>
            <a:r>
              <a:rPr sz="1300" b="1" dirty="0" err="1" smtClean="0">
                <a:latin typeface="Times New Roman"/>
                <a:cs typeface="Times New Roman"/>
              </a:rPr>
              <a:t>ств</a:t>
            </a:r>
            <a:r>
              <a:rPr lang="ru-RU" sz="1300" b="1" dirty="0" err="1" smtClean="0">
                <a:latin typeface="Times New Roman"/>
                <a:cs typeface="Times New Roman"/>
              </a:rPr>
              <a:t>ий</a:t>
            </a:r>
            <a:r>
              <a:rPr lang="ru-RU" sz="1300" b="1" dirty="0" smtClean="0">
                <a:latin typeface="Times New Roman"/>
                <a:cs typeface="Times New Roman"/>
              </a:rPr>
              <a:t> </a:t>
            </a:r>
            <a:r>
              <a:rPr sz="1300" b="1" dirty="0" smtClean="0">
                <a:latin typeface="Times New Roman"/>
                <a:cs typeface="Times New Roman"/>
              </a:rPr>
              <a:t>CHT</a:t>
            </a:r>
            <a:r>
              <a:rPr sz="1300" b="1" dirty="0">
                <a:latin typeface="Times New Roman"/>
                <a:cs typeface="Times New Roman"/>
              </a:rPr>
              <a:t>,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имеющего</a:t>
            </a:r>
            <a:r>
              <a:rPr sz="1300" b="1" spc="6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намерение</a:t>
            </a:r>
            <a:r>
              <a:rPr sz="1300" b="1" spc="4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передать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ОЭСХ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b="1" spc="-50" dirty="0">
                <a:latin typeface="Times New Roman"/>
                <a:cs typeface="Times New Roman"/>
              </a:rPr>
              <a:t>в </a:t>
            </a:r>
            <a:r>
              <a:rPr sz="1300" b="1" spc="-10" dirty="0">
                <a:latin typeface="Times New Roman"/>
                <a:cs typeface="Times New Roman"/>
              </a:rPr>
              <a:t>собственность</a:t>
            </a:r>
            <a:r>
              <a:rPr sz="1300" b="1" spc="80" dirty="0">
                <a:latin typeface="Times New Roman"/>
                <a:cs typeface="Times New Roman"/>
              </a:rPr>
              <a:t> </a:t>
            </a:r>
            <a:r>
              <a:rPr sz="1300" b="1" spc="-25" dirty="0">
                <a:latin typeface="Times New Roman"/>
                <a:cs typeface="Times New Roman"/>
              </a:rPr>
              <a:t>TCO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7364" y="3557711"/>
            <a:ext cx="6091555" cy="57756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30480" indent="613410" algn="just">
              <a:lnSpc>
                <a:spcPts val="1470"/>
              </a:lnSpc>
              <a:spcBef>
                <a:spcPts val="220"/>
              </a:spcBef>
              <a:buAutoNum type="arabicPeriod"/>
              <a:tabLst>
                <a:tab pos="626110" algn="l"/>
              </a:tabLst>
            </a:pPr>
            <a:r>
              <a:rPr sz="1300" dirty="0">
                <a:latin typeface="Times New Roman"/>
                <a:cs typeface="Times New Roman"/>
              </a:rPr>
              <a:t>Принятие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общим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собранием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решения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ОЗСХ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>
                <a:latin typeface="Times New Roman"/>
                <a:cs typeface="Times New Roman"/>
              </a:rPr>
              <a:t>собственность</a:t>
            </a:r>
            <a:r>
              <a:rPr sz="1300" dirty="0">
                <a:latin typeface="Times New Roman"/>
                <a:cs typeface="Times New Roman"/>
              </a:rPr>
              <a:t> TCO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10" dirty="0">
                <a:latin typeface="Times New Roman"/>
                <a:cs typeface="Times New Roman"/>
              </a:rPr>
              <a:t> соответствии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требованиями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Федерального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закона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75" dirty="0">
                <a:latin typeface="Times New Roman"/>
                <a:cs typeface="Times New Roman"/>
              </a:rPr>
              <a:t>N.•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217-ФЗ.</a:t>
            </a:r>
            <a:endParaRPr sz="1300" dirty="0">
              <a:latin typeface="Times New Roman"/>
              <a:cs typeface="Times New Roman"/>
            </a:endParaRPr>
          </a:p>
          <a:p>
            <a:pPr marL="427990" algn="just">
              <a:lnSpc>
                <a:spcPts val="1420"/>
              </a:lnSpc>
            </a:pPr>
            <a:r>
              <a:rPr sz="1300" dirty="0">
                <a:latin typeface="Times New Roman"/>
                <a:cs typeface="Times New Roman"/>
              </a:rPr>
              <a:t>Общее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собрание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 CHT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проводится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одной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из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предусмотренных</a:t>
            </a:r>
            <a:endParaRPr sz="1300" dirty="0">
              <a:latin typeface="Times New Roman"/>
              <a:cs typeface="Times New Roman"/>
            </a:endParaRPr>
          </a:p>
          <a:p>
            <a:pPr marL="16510" marR="30480" indent="-4445" algn="just">
              <a:lnSpc>
                <a:spcPct val="96100"/>
              </a:lnSpc>
              <a:spcBef>
                <a:spcPts val="40"/>
              </a:spcBef>
            </a:pPr>
            <a:r>
              <a:rPr sz="1300" dirty="0">
                <a:latin typeface="Times New Roman"/>
                <a:cs typeface="Times New Roman"/>
              </a:rPr>
              <a:t>уставом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обязательным</a:t>
            </a:r>
            <a:r>
              <a:rPr sz="1300" spc="4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оформлением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протокола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учетом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требований </a:t>
            </a:r>
            <a:r>
              <a:rPr sz="1300" dirty="0" err="1">
                <a:latin typeface="Times New Roman"/>
                <a:cs typeface="Times New Roman"/>
              </a:rPr>
              <a:t>Федерального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закона</a:t>
            </a:r>
            <a:r>
              <a:rPr lang="ru-RU" sz="1300" spc="130" dirty="0">
                <a:latin typeface="Times New Roman"/>
                <a:cs typeface="Times New Roman"/>
              </a:rPr>
              <a:t> </a:t>
            </a:r>
            <a:r>
              <a:rPr lang="ru-RU" sz="1300" spc="130" dirty="0" smtClean="0">
                <a:latin typeface="Times New Roman"/>
                <a:cs typeface="Times New Roman"/>
              </a:rPr>
              <a:t>№</a:t>
            </a:r>
            <a:r>
              <a:rPr sz="1300" spc="105" dirty="0" smtClean="0">
                <a:latin typeface="Times New Roman"/>
                <a:cs typeface="Times New Roman"/>
              </a:rPr>
              <a:t> </a:t>
            </a:r>
            <a:r>
              <a:rPr sz="1300" spc="-30" dirty="0">
                <a:latin typeface="Times New Roman"/>
                <a:cs typeface="Times New Roman"/>
              </a:rPr>
              <a:t>217-</a:t>
            </a:r>
            <a:r>
              <a:rPr sz="1300" dirty="0">
                <a:latin typeface="Times New Roman"/>
                <a:cs typeface="Times New Roman"/>
              </a:rPr>
              <a:t>ФЗ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(образец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протокола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размещается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официальном </a:t>
            </a:r>
            <a:r>
              <a:rPr sz="1300" dirty="0">
                <a:latin typeface="Times New Roman"/>
                <a:cs typeface="Times New Roman"/>
              </a:rPr>
              <a:t>сайте</a:t>
            </a:r>
            <a:r>
              <a:rPr sz="1300" spc="3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3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60" dirty="0">
                <a:latin typeface="Times New Roman"/>
                <a:cs typeface="Times New Roman"/>
              </a:rPr>
              <a:t>  </a:t>
            </a:r>
            <a:r>
              <a:rPr sz="1300" spc="-10" dirty="0" err="1" smtClean="0">
                <a:latin typeface="Times New Roman"/>
                <a:cs typeface="Times New Roman"/>
              </a:rPr>
              <a:t>информа</a:t>
            </a:r>
            <a:r>
              <a:rPr lang="ru-RU" sz="1300" spc="-10" dirty="0" smtClean="0">
                <a:latin typeface="Times New Roman"/>
                <a:cs typeface="Times New Roman"/>
              </a:rPr>
              <a:t>ц</a:t>
            </a:r>
            <a:r>
              <a:rPr sz="1300" spc="-10" dirty="0" err="1" smtClean="0">
                <a:latin typeface="Times New Roman"/>
                <a:cs typeface="Times New Roman"/>
              </a:rPr>
              <a:t>ионно-</a:t>
            </a:r>
            <a:r>
              <a:rPr sz="1300" dirty="0" err="1" smtClean="0">
                <a:latin typeface="Times New Roman"/>
                <a:cs typeface="Times New Roman"/>
              </a:rPr>
              <a:t>телекоммуникационной</a:t>
            </a:r>
            <a:r>
              <a:rPr sz="1300" spc="305" dirty="0" smtClean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3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«Интернет»,</a:t>
            </a:r>
            <a:r>
              <a:rPr sz="1300" spc="42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>
                <a:latin typeface="Times New Roman"/>
                <a:cs typeface="Times New Roman"/>
              </a:rPr>
              <a:t>собственность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которой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планируется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предавать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CHT).</a:t>
            </a:r>
            <a:endParaRPr sz="1300" dirty="0">
              <a:latin typeface="Times New Roman"/>
              <a:cs typeface="Times New Roman"/>
            </a:endParaRPr>
          </a:p>
          <a:p>
            <a:pPr marL="17145" marR="31750" indent="413384">
              <a:lnSpc>
                <a:spcPts val="1510"/>
              </a:lnSpc>
              <a:spcBef>
                <a:spcPts val="5"/>
              </a:spcBef>
              <a:tabLst>
                <a:tab pos="5162550" algn="l"/>
              </a:tabLst>
            </a:pPr>
            <a:r>
              <a:rPr sz="1300" dirty="0">
                <a:latin typeface="Times New Roman"/>
                <a:cs typeface="Times New Roman"/>
              </a:rPr>
              <a:t>Протокол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собрания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должен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содержать</a:t>
            </a:r>
            <a:r>
              <a:rPr sz="1300" dirty="0">
                <a:latin typeface="Times New Roman"/>
                <a:cs typeface="Times New Roman"/>
              </a:rPr>
              <a:t>	решения</a:t>
            </a:r>
            <a:r>
              <a:rPr sz="1300" spc="49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по </a:t>
            </a:r>
            <a:r>
              <a:rPr sz="1300" spc="-20" dirty="0">
                <a:latin typeface="Times New Roman"/>
                <a:cs typeface="Times New Roman"/>
              </a:rPr>
              <a:t>следующим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вопросам:</a:t>
            </a:r>
            <a:endParaRPr sz="1300" dirty="0">
              <a:latin typeface="Times New Roman"/>
              <a:cs typeface="Times New Roman"/>
            </a:endParaRPr>
          </a:p>
          <a:p>
            <a:pPr marL="17145" marR="25400" indent="410845">
              <a:lnSpc>
                <a:spcPts val="1510"/>
              </a:lnSpc>
            </a:pP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4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ОЭСХ,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являющихся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имуществом</a:t>
            </a:r>
            <a:r>
              <a:rPr sz="1300" spc="4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пользования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(с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перечислением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конкретных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объектов);</a:t>
            </a:r>
            <a:endParaRPr sz="1300" dirty="0">
              <a:latin typeface="Times New Roman"/>
              <a:cs typeface="Times New Roman"/>
            </a:endParaRPr>
          </a:p>
          <a:p>
            <a:pPr marL="433070">
              <a:lnSpc>
                <a:spcPts val="1425"/>
              </a:lnSpc>
            </a:pPr>
            <a:r>
              <a:rPr sz="1300" spc="-35" dirty="0">
                <a:latin typeface="Times New Roman"/>
                <a:cs typeface="Times New Roman"/>
              </a:rPr>
              <a:t>об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условиях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использования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земеяьных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40" dirty="0">
                <a:latin typeface="Times New Roman"/>
                <a:cs typeface="Times New Roman"/>
              </a:rPr>
              <a:t>с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размещенними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них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ОЭСХ;</a:t>
            </a:r>
            <a:endParaRPr sz="1300" dirty="0">
              <a:latin typeface="Times New Roman"/>
              <a:cs typeface="Times New Roman"/>
            </a:endParaRPr>
          </a:p>
          <a:p>
            <a:pPr marL="23495" marR="27305" indent="410209">
              <a:lnSpc>
                <a:spcPts val="1510"/>
              </a:lnSpc>
              <a:spcBef>
                <a:spcPts val="50"/>
              </a:spcBef>
              <a:tabLst>
                <a:tab pos="734060" algn="l"/>
                <a:tab pos="1795780" algn="l"/>
                <a:tab pos="2849245" algn="l"/>
                <a:tab pos="4258310" algn="l"/>
                <a:tab pos="5420995" algn="l"/>
                <a:tab pos="5889625" algn="l"/>
              </a:tabLst>
            </a:pPr>
            <a:r>
              <a:rPr sz="1300" i="1" spc="-25" dirty="0">
                <a:latin typeface="Times New Roman"/>
                <a:cs typeface="Times New Roman"/>
              </a:rPr>
              <a:t>об</a:t>
            </a:r>
            <a:r>
              <a:rPr sz="1300" i="1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определение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кандидатуры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уполномоченного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представителя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CHT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45" dirty="0">
                <a:latin typeface="Times New Roman"/>
                <a:cs typeface="Times New Roman"/>
              </a:rPr>
              <a:t>по </a:t>
            </a:r>
            <a:r>
              <a:rPr sz="1300" spc="-10" dirty="0">
                <a:latin typeface="Times New Roman"/>
                <a:cs typeface="Times New Roman"/>
              </a:rPr>
              <a:t>взаимодействию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ГП;</a:t>
            </a:r>
            <a:endParaRPr sz="1300" dirty="0">
              <a:latin typeface="Times New Roman"/>
              <a:cs typeface="Times New Roman"/>
            </a:endParaRPr>
          </a:p>
          <a:p>
            <a:pPr marL="433070">
              <a:lnSpc>
                <a:spcPts val="1375"/>
              </a:lnSpc>
              <a:tabLst>
                <a:tab pos="1760855" algn="l"/>
                <a:tab pos="2444750" algn="l"/>
                <a:tab pos="4135120" algn="l"/>
                <a:tab pos="5307330" algn="l"/>
                <a:tab pos="5988050" algn="l"/>
              </a:tabLst>
            </a:pP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обеспечения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доступа</a:t>
            </a:r>
            <a:r>
              <a:rPr sz="1300" dirty="0">
                <a:latin typeface="Times New Roman"/>
                <a:cs typeface="Times New Roman"/>
              </a:rPr>
              <a:t>	представителей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spc="-25" dirty="0">
                <a:latin typeface="Times New Roman"/>
                <a:cs typeface="Times New Roman"/>
              </a:rPr>
              <a:t>TCO</a:t>
            </a:r>
            <a:r>
              <a:rPr sz="1300" dirty="0">
                <a:latin typeface="Times New Roman"/>
                <a:cs typeface="Times New Roman"/>
              </a:rPr>
              <a:t>	на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земельные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участки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50" dirty="0">
                <a:latin typeface="Times New Roman"/>
                <a:cs typeface="Times New Roman"/>
              </a:rPr>
              <a:t>с</a:t>
            </a:r>
            <a:endParaRPr sz="1300" dirty="0">
              <a:latin typeface="Times New Roman"/>
              <a:cs typeface="Times New Roman"/>
            </a:endParaRPr>
          </a:p>
          <a:p>
            <a:pPr marL="23495" marR="34925" indent="3810">
              <a:lnSpc>
                <a:spcPts val="1470"/>
              </a:lnSpc>
              <a:spcBef>
                <a:spcPts val="100"/>
              </a:spcBef>
            </a:pPr>
            <a:r>
              <a:rPr sz="1300" spc="-10" dirty="0">
                <a:latin typeface="Times New Roman"/>
                <a:cs typeface="Times New Roman"/>
              </a:rPr>
              <a:t>располоzіенными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них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целях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эксплуатации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соблюдении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условий использования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земепьных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пределах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охранных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зон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ОЭСХ;</a:t>
            </a:r>
            <a:endParaRPr sz="1300" dirty="0">
              <a:latin typeface="Times New Roman"/>
              <a:cs typeface="Times New Roman"/>
            </a:endParaRPr>
          </a:p>
          <a:p>
            <a:pPr marL="24765" marR="15240" indent="407670">
              <a:lnSpc>
                <a:spcPts val="1510"/>
              </a:lnSpc>
              <a:spcBef>
                <a:spcPts val="15"/>
              </a:spcBef>
            </a:pP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утверждении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реестра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распределения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мощности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согласно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рекомендованной </a:t>
            </a:r>
            <a:r>
              <a:rPr sz="1300" dirty="0">
                <a:latin typeface="Times New Roman"/>
                <a:cs typeface="Times New Roman"/>
              </a:rPr>
              <a:t>форме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соответствии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пунктом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10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приложения;</a:t>
            </a:r>
            <a:endParaRPr sz="1300" dirty="0">
              <a:latin typeface="Times New Roman"/>
              <a:cs typeface="Times New Roman"/>
            </a:endParaRPr>
          </a:p>
          <a:p>
            <a:pPr marL="437515">
              <a:lnSpc>
                <a:spcPts val="1410"/>
              </a:lnSpc>
            </a:pP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способе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обращения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необходимости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заключения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договоров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энергоснабжения</a:t>
            </a:r>
            <a:endParaRPr sz="1300" dirty="0">
              <a:latin typeface="Times New Roman"/>
              <a:cs typeface="Times New Roman"/>
            </a:endParaRPr>
          </a:p>
          <a:p>
            <a:pPr marL="27940">
              <a:lnSpc>
                <a:spcPts val="1510"/>
              </a:lnSpc>
            </a:pPr>
            <a:r>
              <a:rPr sz="1300" spc="-20" dirty="0">
                <a:latin typeface="Times New Roman"/>
                <a:cs typeface="Times New Roman"/>
              </a:rPr>
              <a:t>владельцами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садовых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отношении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своих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ГП.</a:t>
            </a:r>
            <a:endParaRPr sz="1300" dirty="0">
              <a:latin typeface="Times New Roman"/>
              <a:cs typeface="Times New Roman"/>
            </a:endParaRPr>
          </a:p>
          <a:p>
            <a:pPr marL="27940" marR="19050" indent="407034">
              <a:lnSpc>
                <a:spcPts val="1470"/>
              </a:lnSpc>
              <a:spcBef>
                <a:spcPts val="100"/>
              </a:spcBef>
            </a:pPr>
            <a:r>
              <a:rPr sz="1300" dirty="0">
                <a:latin typeface="Times New Roman"/>
                <a:cs typeface="Times New Roman"/>
              </a:rPr>
              <a:t>Решение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собственность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считать</a:t>
            </a:r>
            <a:r>
              <a:rPr sz="1300" spc="-10" dirty="0">
                <a:latin typeface="Times New Roman"/>
                <a:cs typeface="Times New Roman"/>
              </a:rPr>
              <a:t> принятым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случаях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spc="-10" dirty="0">
                <a:latin typeface="Times New Roman"/>
                <a:cs typeface="Times New Roman"/>
              </a:rPr>
              <a:t>порядке,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предусмотренных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Федеральным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законом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325" dirty="0">
                <a:latin typeface="Times New Roman"/>
                <a:cs typeface="Times New Roman"/>
              </a:rPr>
              <a:t>№</a:t>
            </a:r>
            <a:r>
              <a:rPr sz="1300" spc="27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217-</a:t>
            </a:r>
            <a:r>
              <a:rPr sz="1300" spc="-25" dirty="0">
                <a:latin typeface="Times New Roman"/>
                <a:cs typeface="Times New Roman"/>
              </a:rPr>
              <a:t>ФЗ.</a:t>
            </a:r>
            <a:endParaRPr sz="1300" dirty="0">
              <a:latin typeface="Times New Roman"/>
              <a:cs typeface="Times New Roman"/>
            </a:endParaRPr>
          </a:p>
          <a:p>
            <a:pPr marL="27940" marR="18415" indent="575945">
              <a:lnSpc>
                <a:spcPts val="1470"/>
              </a:lnSpc>
              <a:spcBef>
                <a:spcPts val="10"/>
              </a:spcBef>
              <a:buAutoNum type="arabicPeriod" startAt="2"/>
              <a:tabLst>
                <a:tab pos="603885" algn="l"/>
                <a:tab pos="1798320" algn="l"/>
                <a:tab pos="2284730" algn="l"/>
                <a:tab pos="2707640" algn="l"/>
                <a:tab pos="4171950" algn="l"/>
                <a:tab pos="5407660" algn="l"/>
                <a:tab pos="5898515" algn="l"/>
              </a:tabLst>
            </a:pPr>
            <a:r>
              <a:rPr sz="1300" spc="-10" dirty="0">
                <a:latin typeface="Times New Roman"/>
                <a:cs typeface="Times New Roman"/>
              </a:rPr>
              <a:t>Председателю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CHT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или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уполномоченному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представителю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CHT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45" dirty="0">
                <a:latin typeface="Times New Roman"/>
                <a:cs typeface="Times New Roman"/>
              </a:rPr>
              <a:t>по </a:t>
            </a:r>
            <a:r>
              <a:rPr sz="1300" spc="-10" dirty="0">
                <a:latin typeface="Times New Roman"/>
                <a:cs typeface="Times New Roman"/>
              </a:rPr>
              <a:t>взаимодействию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необходимо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провести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работу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подготовке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передаче</a:t>
            </a:r>
            <a:endParaRPr sz="1300" dirty="0">
              <a:latin typeface="Times New Roman"/>
              <a:cs typeface="Times New Roman"/>
            </a:endParaRPr>
          </a:p>
          <a:p>
            <a:pPr marL="26034">
              <a:lnSpc>
                <a:spcPts val="1455"/>
              </a:lnSpc>
            </a:pP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заклтяеяяю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договоров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эяергоtііабйениѐ:</a:t>
            </a:r>
            <a:endParaRPr sz="1300" dirty="0">
              <a:latin typeface="Times New Roman"/>
              <a:cs typeface="Times New Roman"/>
            </a:endParaRPr>
          </a:p>
          <a:p>
            <a:pPr marL="29845" marR="5080" indent="413384" algn="just">
              <a:lnSpc>
                <a:spcPct val="95300"/>
              </a:lnSpc>
              <a:spcBef>
                <a:spcPts val="10"/>
              </a:spcBef>
            </a:pPr>
            <a:r>
              <a:rPr sz="1300" dirty="0">
                <a:latin typeface="Times New Roman"/>
                <a:cs typeface="Times New Roman"/>
              </a:rPr>
              <a:t>провести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инвентарнэаіtию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приборов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учета,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установленньгх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расчетов </a:t>
            </a:r>
            <a:r>
              <a:rPr sz="1300" dirty="0">
                <a:latin typeface="Times New Roman"/>
                <a:cs typeface="Times New Roman"/>
              </a:rPr>
              <a:t>за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потреблениую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электрпческую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энергию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собственников</a:t>
            </a:r>
            <a:r>
              <a:rPr sz="1300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CПT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 </a:t>
            </a:r>
            <a:r>
              <a:rPr sz="1300" dirty="0">
                <a:latin typeface="Times New Roman"/>
                <a:cs typeface="Times New Roman"/>
              </a:rPr>
              <a:t>объектах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пользования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(ули'тное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освещеіше,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водозаборныіt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узел,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пост </a:t>
            </a:r>
            <a:r>
              <a:rPr sz="1300" dirty="0">
                <a:latin typeface="Times New Roman"/>
                <a:cs typeface="Times New Roman"/>
              </a:rPr>
              <a:t>охраны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так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далее).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случае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выявления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неисправности,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истечения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срока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поверни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039" y="10615733"/>
            <a:ext cx="7387460" cy="7766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4261" y="428205"/>
            <a:ext cx="6180455" cy="87986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209" algn="ctr">
              <a:lnSpc>
                <a:spcPct val="100000"/>
              </a:lnSpc>
              <a:spcBef>
                <a:spcPts val="100"/>
              </a:spcBef>
            </a:pPr>
            <a:r>
              <a:rPr sz="1300" spc="-50" dirty="0">
                <a:latin typeface="Times New Roman"/>
                <a:cs typeface="Times New Roman"/>
              </a:rPr>
              <a:t>5</a:t>
            </a:r>
            <a:endParaRPr sz="1300" dirty="0">
              <a:latin typeface="Times New Roman"/>
              <a:cs typeface="Times New Roman"/>
            </a:endParaRPr>
          </a:p>
          <a:p>
            <a:pPr marL="54610" marR="77470" indent="1270" algn="just">
              <a:lnSpc>
                <a:spcPct val="93800"/>
              </a:lnSpc>
              <a:spcBef>
                <a:spcPts val="1195"/>
              </a:spcBef>
            </a:pPr>
            <a:r>
              <a:rPr sz="1300" spc="-40" dirty="0" err="1">
                <a:latin typeface="Times New Roman"/>
                <a:cs typeface="Times New Roman"/>
              </a:rPr>
              <a:t>или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spc="-10" dirty="0" err="1" smtClean="0">
                <a:latin typeface="Times New Roman"/>
                <a:cs typeface="Times New Roman"/>
              </a:rPr>
              <a:t>эксплуата</a:t>
            </a:r>
            <a:r>
              <a:rPr lang="ru-RU" sz="1300" spc="-10" dirty="0" smtClean="0">
                <a:latin typeface="Times New Roman"/>
                <a:cs typeface="Times New Roman"/>
              </a:rPr>
              <a:t>ц</a:t>
            </a:r>
            <a:r>
              <a:rPr sz="1300" spc="-10" dirty="0" err="1" smtClean="0">
                <a:latin typeface="Times New Roman"/>
                <a:cs typeface="Times New Roman"/>
              </a:rPr>
              <a:t>ии</a:t>
            </a:r>
            <a:r>
              <a:rPr sz="1300" spc="-10" dirty="0">
                <a:latin typeface="Times New Roman"/>
                <a:cs typeface="Times New Roman"/>
              </a:rPr>
              <a:t>,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отсутствия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spc="-75" dirty="0">
                <a:latin typeface="Times New Roman"/>
                <a:cs typeface="Times New Roman"/>
              </a:rPr>
              <a:t>приборы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учет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потребителя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spc="-625" dirty="0">
                <a:latin typeface="Times New Roman"/>
                <a:cs typeface="Times New Roman"/>
              </a:rPr>
              <a:t>—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обеспечить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наличие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прибора</a:t>
            </a:r>
            <a:r>
              <a:rPr sz="1300" spc="6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учета,</a:t>
            </a:r>
            <a:r>
              <a:rPr sz="1300" spc="54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находящегося</a:t>
            </a:r>
            <a:r>
              <a:rPr sz="1300" spc="74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в</a:t>
            </a:r>
            <a:r>
              <a:rPr sz="1300" spc="5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исправном</a:t>
            </a:r>
            <a:r>
              <a:rPr sz="1300" spc="68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состоянии,</a:t>
            </a:r>
            <a:r>
              <a:rPr sz="1300" spc="62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прошедшего</a:t>
            </a:r>
            <a:r>
              <a:rPr sz="1300" spc="73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поверку</a:t>
            </a:r>
            <a:r>
              <a:rPr sz="1300" spc="69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в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соответствии</a:t>
            </a:r>
            <a:r>
              <a:rPr sz="1300" spc="121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с</a:t>
            </a:r>
            <a:r>
              <a:rPr sz="1300" spc="100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требованіtями</a:t>
            </a:r>
            <a:r>
              <a:rPr sz="1300" spc="116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законодательств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1019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Российской</a:t>
            </a:r>
            <a:r>
              <a:rPr sz="1300" spc="118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Федерации</a:t>
            </a:r>
            <a:r>
              <a:rPr sz="1300" spc="1105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об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обеспечении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единств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измерений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класса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точности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2,0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выше;</a:t>
            </a:r>
            <a:endParaRPr sz="1300" dirty="0">
              <a:latin typeface="Times New Roman"/>
              <a:cs typeface="Times New Roman"/>
            </a:endParaRPr>
          </a:p>
          <a:p>
            <a:pPr marL="59055" marR="81915" indent="410845">
              <a:lnSpc>
                <a:spcPts val="1440"/>
              </a:lnSpc>
              <a:spcBef>
                <a:spcPts val="65"/>
              </a:spcBef>
            </a:pPr>
            <a:r>
              <a:rPr sz="1300" dirty="0">
                <a:latin typeface="Times New Roman"/>
                <a:cs typeface="Times New Roman"/>
              </a:rPr>
              <a:t>составить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реестр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распределения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мощности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согласно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рекомендованной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форме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>
                <a:latin typeface="Times New Roman"/>
                <a:cs typeface="Times New Roman"/>
              </a:rPr>
              <a:t>соответствии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пунктом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10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приложение;</a:t>
            </a:r>
            <a:endParaRPr sz="1300" dirty="0">
              <a:latin typeface="Times New Roman"/>
              <a:cs typeface="Times New Roman"/>
            </a:endParaRPr>
          </a:p>
          <a:p>
            <a:pPr marL="58419" marR="93345" indent="415925">
              <a:lnSpc>
                <a:spcPts val="1470"/>
              </a:lnSpc>
              <a:spcBef>
                <a:spcPts val="45"/>
              </a:spcBef>
            </a:pPr>
            <a:r>
              <a:rPr sz="1300" dirty="0">
                <a:latin typeface="Times New Roman"/>
                <a:cs typeface="Times New Roman"/>
              </a:rPr>
              <a:t>составить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план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указанием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соответствии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пунктом </a:t>
            </a:r>
            <a:r>
              <a:rPr sz="1300" dirty="0">
                <a:latin typeface="Times New Roman"/>
                <a:cs typeface="Times New Roman"/>
              </a:rPr>
              <a:t>7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приложение;</a:t>
            </a:r>
            <a:endParaRPr sz="1300" dirty="0">
              <a:latin typeface="Times New Roman"/>
              <a:cs typeface="Times New Roman"/>
            </a:endParaRPr>
          </a:p>
          <a:p>
            <a:pPr marL="62865" marR="85725" indent="407034">
              <a:lnSpc>
                <a:spcPts val="1470"/>
              </a:lnSpc>
              <a:spcBef>
                <a:spcPts val="45"/>
              </a:spcBef>
              <a:tabLst>
                <a:tab pos="1411605" algn="l"/>
                <a:tab pos="2343150" algn="l"/>
                <a:tab pos="4104004" algn="l"/>
                <a:tab pos="4891405" algn="l"/>
                <a:tab pos="5842000" algn="l"/>
              </a:tabLst>
            </a:pPr>
            <a:r>
              <a:rPr sz="1300" spc="-10" dirty="0" err="1" smtClean="0">
                <a:latin typeface="Times New Roman"/>
                <a:cs typeface="Times New Roman"/>
              </a:rPr>
              <a:t>ознаком</a:t>
            </a:r>
            <a:r>
              <a:rPr lang="ru-RU" sz="1300" spc="-10" dirty="0" err="1" smtClean="0">
                <a:latin typeface="Times New Roman"/>
                <a:cs typeface="Times New Roman"/>
              </a:rPr>
              <a:t>ит</a:t>
            </a:r>
            <a:r>
              <a:rPr sz="1300" spc="-10" dirty="0" smtClean="0">
                <a:latin typeface="Times New Roman"/>
                <a:cs typeface="Times New Roman"/>
              </a:rPr>
              <a:t>ь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участников</a:t>
            </a:r>
            <a:r>
              <a:rPr sz="1300" dirty="0">
                <a:latin typeface="Times New Roman"/>
                <a:cs typeface="Times New Roman"/>
              </a:rPr>
              <a:t>	CHT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необходимым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перечнем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документов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для </a:t>
            </a:r>
            <a:r>
              <a:rPr sz="1300" spc="-20" dirty="0">
                <a:latin typeface="Times New Roman"/>
                <a:cs typeface="Times New Roman"/>
              </a:rPr>
              <a:t>заключения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договоров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энергоснабжения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ГП;</a:t>
            </a:r>
            <a:endParaRPr sz="1300" dirty="0">
              <a:latin typeface="Times New Roman"/>
              <a:cs typeface="Times New Roman"/>
            </a:endParaRPr>
          </a:p>
          <a:p>
            <a:pPr marL="60960" marR="85090" indent="408940">
              <a:lnSpc>
                <a:spcPts val="1470"/>
              </a:lnSpc>
              <a:spcBef>
                <a:spcPts val="45"/>
              </a:spcBef>
              <a:tabLst>
                <a:tab pos="271145" algn="l"/>
                <a:tab pos="791845" algn="l"/>
                <a:tab pos="2315210" algn="l"/>
                <a:tab pos="3192780" algn="l"/>
                <a:tab pos="3985260" algn="l"/>
                <a:tab pos="5245735" algn="l"/>
              </a:tabLst>
            </a:pPr>
            <a:r>
              <a:rPr sz="1300" dirty="0">
                <a:latin typeface="Times New Roman"/>
                <a:cs typeface="Times New Roman"/>
              </a:rPr>
              <a:t>сбор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документов,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необходимых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открытия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лицевых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счетов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членам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CHT </a:t>
            </a:r>
            <a:r>
              <a:rPr sz="1300" spc="-50" dirty="0">
                <a:latin typeface="Times New Roman"/>
                <a:cs typeface="Times New Roman"/>
              </a:rPr>
              <a:t>и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иным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правообладателями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земельных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участков,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расположенньт</a:t>
            </a:r>
            <a:r>
              <a:rPr sz="1300" dirty="0">
                <a:latin typeface="Times New Roman"/>
                <a:cs typeface="Times New Roman"/>
              </a:rPr>
              <a:t>	в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spc="-20" dirty="0">
                <a:latin typeface="Times New Roman"/>
                <a:cs typeface="Times New Roman"/>
              </a:rPr>
              <a:t>границах</a:t>
            </a:r>
            <a:endParaRPr sz="1300" dirty="0">
              <a:latin typeface="Times New Roman"/>
              <a:cs typeface="Times New Roman"/>
            </a:endParaRPr>
          </a:p>
          <a:p>
            <a:pPr marL="60960" indent="-6985" algn="just">
              <a:lnSpc>
                <a:spcPts val="1455"/>
              </a:lnSpc>
            </a:pP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CHT:</a:t>
            </a:r>
            <a:r>
              <a:rPr sz="1300" spc="4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документы,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удостоверяющие</a:t>
            </a:r>
            <a:r>
              <a:rPr sz="1300" spc="4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личность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spc="-20" dirty="0">
                <a:latin typeface="Times New Roman"/>
                <a:cs typeface="Times New Roman"/>
              </a:rPr>
              <a:t>иных</a:t>
            </a:r>
            <a:endParaRPr sz="1300" dirty="0">
              <a:latin typeface="Times New Roman"/>
              <a:cs typeface="Times New Roman"/>
            </a:endParaRPr>
          </a:p>
          <a:p>
            <a:pPr marL="56515" marR="74295" indent="3810" algn="just">
              <a:lnSpc>
                <a:spcPct val="95100"/>
              </a:lnSpc>
              <a:spcBef>
                <a:spcPts val="55"/>
              </a:spcBef>
            </a:pPr>
            <a:r>
              <a:rPr sz="1300" spc="-5" dirty="0">
                <a:latin typeface="Times New Roman"/>
                <a:cs typeface="Times New Roman"/>
              </a:rPr>
              <a:t>правообладателе</a:t>
            </a:r>
            <a:r>
              <a:rPr sz="1300" dirty="0">
                <a:latin typeface="Times New Roman"/>
                <a:cs typeface="Times New Roman"/>
              </a:rPr>
              <a:t>й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земельннх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участков,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распояоженных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в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границах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территории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CHT,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документы,</a:t>
            </a:r>
            <a:r>
              <a:rPr sz="1300" dirty="0">
                <a:latin typeface="Times New Roman"/>
                <a:cs typeface="Times New Roman"/>
              </a:rPr>
              <a:t>  </a:t>
            </a:r>
            <a:r>
              <a:rPr sz="1300" spc="-5" dirty="0">
                <a:latin typeface="Times New Roman"/>
                <a:cs typeface="Times New Roman"/>
              </a:rPr>
              <a:t>подтверждающи</a:t>
            </a:r>
            <a:r>
              <a:rPr sz="1300" dirty="0">
                <a:latin typeface="Times New Roman"/>
                <a:cs typeface="Times New Roman"/>
              </a:rPr>
              <a:t>е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права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владения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земельными</a:t>
            </a:r>
            <a:r>
              <a:rPr sz="1300" spc="34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участками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(</a:t>
            </a:r>
            <a:r>
              <a:rPr sz="1300" spc="60" dirty="0" smtClean="0">
                <a:latin typeface="Times New Roman"/>
                <a:cs typeface="Times New Roman"/>
              </a:rPr>
              <a:t>в</a:t>
            </a:r>
            <a:r>
              <a:rPr lang="ru-RU" sz="1300" spc="60" dirty="0" err="1" smtClean="0">
                <a:latin typeface="Times New Roman"/>
                <a:cs typeface="Times New Roman"/>
              </a:rPr>
              <a:t>ыпи</a:t>
            </a:r>
            <a:r>
              <a:rPr sz="1300" spc="60" dirty="0" err="1" smtClean="0">
                <a:latin typeface="Times New Roman"/>
                <a:cs typeface="Times New Roman"/>
              </a:rPr>
              <a:t>ски</a:t>
            </a:r>
            <a:r>
              <a:rPr sz="1300" dirty="0" smtClean="0">
                <a:latin typeface="Times New Roman"/>
                <a:cs typeface="Times New Roman"/>
              </a:rPr>
              <a:t>  </a:t>
            </a:r>
            <a:r>
              <a:rPr sz="1300" spc="5" dirty="0">
                <a:latin typeface="Times New Roman"/>
                <a:cs typeface="Times New Roman"/>
              </a:rPr>
              <a:t>из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ЕГРН,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в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случа</a:t>
            </a:r>
            <a:r>
              <a:rPr sz="1300" dirty="0">
                <a:latin typeface="Times New Roman"/>
                <a:cs typeface="Times New Roman"/>
              </a:rPr>
              <a:t>е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отсутствия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межевания</a:t>
            </a:r>
            <a:r>
              <a:rPr sz="1300" spc="31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земельного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участк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CHT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spc="-585" dirty="0">
                <a:latin typeface="Times New Roman"/>
                <a:cs typeface="Times New Roman"/>
              </a:rPr>
              <a:t>—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копии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членских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книжек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участников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CHT,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содержащие</a:t>
            </a:r>
            <a:r>
              <a:rPr sz="1300" spc="49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номера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закрепленных</a:t>
            </a:r>
            <a:r>
              <a:rPr sz="1300" spc="54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за</a:t>
            </a:r>
            <a:r>
              <a:rPr sz="1300" spc="420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ними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участков</a:t>
            </a:r>
            <a:r>
              <a:rPr sz="1300" spc="44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r>
              <a:rPr sz="1300" spc="-30" dirty="0">
                <a:latin typeface="Times New Roman"/>
                <a:cs typeface="Times New Roman"/>
              </a:rPr>
              <a:t> границах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CHT).</a:t>
            </a:r>
          </a:p>
          <a:p>
            <a:pPr marL="60960" marR="77470" indent="577850" algn="just">
              <a:lnSpc>
                <a:spcPts val="1510"/>
              </a:lnSpc>
              <a:spcBef>
                <a:spcPts val="40"/>
              </a:spcBef>
              <a:buAutoNum type="arabicPeriod" startAt="3"/>
              <a:tabLst>
                <a:tab pos="638810" algn="l"/>
              </a:tabLst>
            </a:pPr>
            <a:r>
              <a:rPr sz="1300" dirty="0">
                <a:latin typeface="Times New Roman"/>
                <a:cs typeface="Times New Roman"/>
              </a:rPr>
              <a:t>Составление</a:t>
            </a:r>
            <a:r>
              <a:rPr sz="1300" spc="2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направление</a:t>
            </a:r>
            <a:r>
              <a:rPr sz="1300" spc="1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заявления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передачу</a:t>
            </a:r>
            <a:r>
              <a:rPr sz="1300" spc="1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с </a:t>
            </a:r>
            <a:r>
              <a:rPr sz="1300" spc="-20" dirty="0">
                <a:latin typeface="Times New Roman"/>
                <a:cs typeface="Times New Roman"/>
              </a:rPr>
              <a:t>приложением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комплекта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документов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согласно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приложению.</a:t>
            </a:r>
            <a:endParaRPr sz="1300" dirty="0">
              <a:latin typeface="Times New Roman"/>
              <a:cs typeface="Times New Roman"/>
            </a:endParaRPr>
          </a:p>
          <a:p>
            <a:pPr marL="636270" indent="-163195" algn="just">
              <a:lnSpc>
                <a:spcPts val="1410"/>
              </a:lnSpc>
              <a:buAutoNum type="arabicPeriod" startAt="3"/>
              <a:tabLst>
                <a:tab pos="636270" algn="l"/>
              </a:tabLst>
            </a:pPr>
            <a:r>
              <a:rPr sz="1300" dirty="0">
                <a:latin typeface="Times New Roman"/>
                <a:cs typeface="Times New Roman"/>
              </a:rPr>
              <a:t>Проведение</a:t>
            </a:r>
            <a:r>
              <a:rPr sz="1300" spc="35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проверки</a:t>
            </a:r>
            <a:r>
              <a:rPr sz="1300" spc="3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технического</a:t>
            </a:r>
            <a:r>
              <a:rPr sz="1300" spc="3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состояния</a:t>
            </a:r>
            <a:r>
              <a:rPr sz="1300" spc="3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электрических</a:t>
            </a:r>
            <a:r>
              <a:rPr sz="1300" spc="33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сетей</a:t>
            </a:r>
            <a:endParaRPr sz="1300" dirty="0">
              <a:latin typeface="Times New Roman"/>
              <a:cs typeface="Times New Roman"/>
            </a:endParaRPr>
          </a:p>
          <a:p>
            <a:pPr marL="62865" marR="79375" indent="635" algn="just">
              <a:lnSpc>
                <a:spcPct val="95700"/>
              </a:lnSpc>
              <a:spcBef>
                <a:spcPts val="45"/>
              </a:spcBef>
            </a:pPr>
            <a:r>
              <a:rPr sz="1300" dirty="0">
                <a:latin typeface="Times New Roman"/>
                <a:cs typeface="Times New Roman"/>
              </a:rPr>
              <a:t>совместно</a:t>
            </a:r>
            <a:r>
              <a:rPr sz="1300" spc="4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уполномоченным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представителем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4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2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даты </a:t>
            </a:r>
            <a:r>
              <a:rPr sz="1300" dirty="0">
                <a:latin typeface="Times New Roman"/>
                <a:cs typeface="Times New Roman"/>
              </a:rPr>
              <a:t>завершения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проверки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поданного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комплекта</a:t>
            </a:r>
            <a:r>
              <a:rPr sz="1300" spc="3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документов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инвентаризациеR ОЭСХ.</a:t>
            </a:r>
            <a:endParaRPr sz="1300" dirty="0">
              <a:latin typeface="Times New Roman"/>
              <a:cs typeface="Times New Roman"/>
            </a:endParaRPr>
          </a:p>
          <a:p>
            <a:pPr marL="63500" marR="69850" indent="577850" algn="just">
              <a:lnSpc>
                <a:spcPct val="95700"/>
              </a:lnSpc>
              <a:spcBef>
                <a:spcPts val="15"/>
              </a:spcBef>
              <a:buClr>
                <a:srgbClr val="000000"/>
              </a:buClr>
              <a:buAutoNum type="arabicPeriod" startAt="5"/>
              <a:tabLst>
                <a:tab pos="641350" algn="l"/>
              </a:tabLst>
            </a:pPr>
            <a:r>
              <a:rPr sz="1300" dirty="0">
                <a:solidFill>
                  <a:srgbClr val="0C0C0C"/>
                </a:solidFill>
                <a:latin typeface="Times New Roman"/>
                <a:cs typeface="Times New Roman"/>
              </a:rPr>
              <a:t>В</a:t>
            </a:r>
            <a:r>
              <a:rPr sz="1300" spc="3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случае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попожительного решения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принятии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собственность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определяется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форма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950" baseline="-4273" dirty="0">
                <a:latin typeface="Times New Roman"/>
                <a:cs typeface="Times New Roman"/>
              </a:rPr>
              <a:t>А</a:t>
            </a:r>
            <a:r>
              <a:rPr sz="1300" dirty="0">
                <a:latin typeface="Times New Roman"/>
                <a:cs typeface="Times New Roman"/>
              </a:rPr>
              <a:t>оговора,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посредством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которого</a:t>
            </a:r>
            <a:r>
              <a:rPr sz="1300" spc="4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будет</a:t>
            </a:r>
            <a:r>
              <a:rPr sz="1300" spc="4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осуществлена </a:t>
            </a:r>
            <a:r>
              <a:rPr sz="1300" dirty="0">
                <a:latin typeface="Times New Roman"/>
                <a:cs typeface="Times New Roman"/>
              </a:rPr>
              <a:t>передача.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При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необходимости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согласования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условий</a:t>
            </a:r>
            <a:r>
              <a:rPr sz="1300" spc="1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4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spc="-20" dirty="0">
                <a:latin typeface="Times New Roman"/>
                <a:cs typeface="Times New Roman"/>
              </a:rPr>
              <a:t>получения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 соответствуювіего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собственниками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проводится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общее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собрание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повестка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которого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должна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включать </a:t>
            </a:r>
            <a:r>
              <a:rPr sz="1300" dirty="0">
                <a:latin typeface="Times New Roman"/>
                <a:cs typeface="Times New Roman"/>
              </a:rPr>
              <a:t>согласование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условий</a:t>
            </a:r>
            <a:r>
              <a:rPr sz="1300" spc="4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48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4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принятие </a:t>
            </a:r>
            <a:r>
              <a:rPr sz="1300" spc="-20" dirty="0">
                <a:latin typeface="Times New Roman"/>
                <a:cs typeface="Times New Roman"/>
              </a:rPr>
              <a:t>решения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подписании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соответствующего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TCO.</a:t>
            </a:r>
            <a:endParaRPr sz="1300" dirty="0">
              <a:latin typeface="Times New Roman"/>
              <a:cs typeface="Times New Roman"/>
            </a:endParaRPr>
          </a:p>
          <a:p>
            <a:pPr marL="72390" marR="88900" indent="574040">
              <a:lnSpc>
                <a:spcPts val="1510"/>
              </a:lnSpc>
              <a:spcBef>
                <a:spcPts val="10"/>
              </a:spcBef>
              <a:buAutoNum type="arabicPeriod" startAt="5"/>
              <a:tabLst>
                <a:tab pos="646430" algn="l"/>
              </a:tabLst>
            </a:pPr>
            <a:r>
              <a:rPr sz="1300" dirty="0">
                <a:latin typeface="Times New Roman"/>
                <a:cs typeface="Times New Roman"/>
              </a:rPr>
              <a:t>Участие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работе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установлению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публичного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сервитута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размещения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согласно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Земельному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кодексу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Российской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Федерации.</a:t>
            </a:r>
            <a:endParaRPr sz="1300" dirty="0">
              <a:latin typeface="Times New Roman"/>
              <a:cs typeface="Times New Roman"/>
            </a:endParaRPr>
          </a:p>
          <a:p>
            <a:pPr marL="67945" marR="69215" indent="581660">
              <a:lnSpc>
                <a:spcPts val="1510"/>
              </a:lnSpc>
              <a:buAutoNum type="arabicPeriod" startAt="5"/>
              <a:tabLst>
                <a:tab pos="649605" algn="l"/>
              </a:tabLst>
            </a:pPr>
            <a:r>
              <a:rPr sz="1300" dirty="0">
                <a:latin typeface="Times New Roman"/>
                <a:cs typeface="Times New Roman"/>
              </a:rPr>
              <a:t>Заключение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предусмотренного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4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43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TCO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подписание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акта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приема-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ОЭСХ.</a:t>
            </a:r>
            <a:endParaRPr sz="1300" dirty="0">
              <a:latin typeface="Times New Roman"/>
              <a:cs typeface="Times New Roman"/>
            </a:endParaRPr>
          </a:p>
          <a:p>
            <a:pPr marL="649605" indent="-165735">
              <a:lnSpc>
                <a:spcPts val="1410"/>
              </a:lnSpc>
              <a:buAutoNum type="arabicPeriod" startAt="5"/>
              <a:tabLst>
                <a:tab pos="649605" algn="l"/>
              </a:tabLst>
            </a:pPr>
            <a:r>
              <a:rPr sz="1300" spc="-10" dirty="0">
                <a:latin typeface="Times New Roman"/>
                <a:cs typeface="Times New Roman"/>
              </a:rPr>
              <a:t>Заключение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соглашения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TCO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беспрепятственном</a:t>
            </a:r>
            <a:r>
              <a:rPr sz="1300" spc="-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доступе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представителей</a:t>
            </a:r>
            <a:endParaRPr sz="1300" dirty="0">
              <a:latin typeface="Times New Roman"/>
              <a:cs typeface="Times New Roman"/>
            </a:endParaRPr>
          </a:p>
          <a:p>
            <a:pPr marL="72390" marR="85090" indent="635">
              <a:lnSpc>
                <a:spcPts val="1470"/>
              </a:lnSpc>
              <a:spcBef>
                <a:spcPts val="100"/>
              </a:spcBef>
            </a:pP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земельные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участки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расположенными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них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целях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эксплуатаіtии ОЭСХ.</a:t>
            </a:r>
            <a:endParaRPr sz="1300" dirty="0">
              <a:latin typeface="Times New Roman"/>
              <a:cs typeface="Times New Roman"/>
            </a:endParaRPr>
          </a:p>
          <a:p>
            <a:pPr marL="73025" marR="57785" indent="572770" algn="just">
              <a:lnSpc>
                <a:spcPts val="1470"/>
              </a:lnSpc>
              <a:spcBef>
                <a:spcPts val="10"/>
              </a:spcBef>
              <a:buAutoNum type="arabicPeriod" startAt="9"/>
              <a:tabLst>
                <a:tab pos="645795" algn="l"/>
              </a:tabLst>
            </a:pPr>
            <a:r>
              <a:rPr sz="1300" dirty="0">
                <a:latin typeface="Times New Roman"/>
                <a:cs typeface="Times New Roman"/>
              </a:rPr>
              <a:t>Председатель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правление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должны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проинформировать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собственников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недвижимости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необходимости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с</a:t>
            </a:r>
            <a:endParaRPr sz="1300" dirty="0">
              <a:latin typeface="Times New Roman"/>
              <a:cs typeface="Times New Roman"/>
            </a:endParaRPr>
          </a:p>
          <a:p>
            <a:pPr marL="76200" marR="55880" indent="-1905" algn="just">
              <a:lnSpc>
                <a:spcPts val="1470"/>
              </a:lnSpc>
              <a:spcBef>
                <a:spcPts val="80"/>
              </a:spcBef>
            </a:pPr>
            <a:r>
              <a:rPr sz="1300" spc="-20" dirty="0">
                <a:latin typeface="Times New Roman"/>
                <a:cs typeface="Times New Roman"/>
              </a:rPr>
              <a:t>момента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подписания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договора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между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CHT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TC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передаче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ОЭС</a:t>
            </a:r>
            <a:r>
              <a:rPr sz="1300" dirty="0">
                <a:latin typeface="Times New Roman"/>
                <a:cs typeface="Times New Roman"/>
              </a:rPr>
              <a:t>Х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обратиться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spc="-80" dirty="0">
                <a:latin typeface="Times New Roman"/>
                <a:cs typeface="Times New Roman"/>
              </a:rPr>
              <a:t>к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0" dirty="0">
                <a:latin typeface="Times New Roman"/>
                <a:cs typeface="Times New Roman"/>
              </a:rPr>
              <a:t>ГТІ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посредством</a:t>
            </a:r>
            <a:r>
              <a:rPr sz="1300" spc="75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личного</a:t>
            </a:r>
            <a:r>
              <a:rPr sz="1300" spc="67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кабинета</a:t>
            </a:r>
            <a:r>
              <a:rPr sz="1300" dirty="0">
                <a:latin typeface="Times New Roman"/>
                <a:cs typeface="Times New Roman"/>
              </a:rPr>
              <a:t>   </a:t>
            </a:r>
            <a:r>
              <a:rPr sz="1300" spc="-10" dirty="0">
                <a:latin typeface="Times New Roman"/>
                <a:cs typeface="Times New Roman"/>
              </a:rPr>
              <a:t>на</a:t>
            </a:r>
            <a:r>
              <a:rPr sz="1300" spc="58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сайте</a:t>
            </a:r>
            <a:r>
              <a:rPr sz="1300" spc="6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ГП</a:t>
            </a:r>
            <a:r>
              <a:rPr sz="1300" spc="5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58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открытия</a:t>
            </a:r>
            <a:r>
              <a:rPr sz="1300" spc="69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лицевого</a:t>
            </a:r>
            <a:r>
              <a:rPr sz="1300" spc="67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счета</a:t>
            </a:r>
            <a:r>
              <a:rPr sz="1300" dirty="0">
                <a:latin typeface="Times New Roman"/>
                <a:cs typeface="Times New Roman"/>
              </a:rPr>
              <a:t>   </a:t>
            </a:r>
            <a:r>
              <a:rPr sz="1300" spc="-50" dirty="0">
                <a:latin typeface="Times New Roman"/>
                <a:cs typeface="Times New Roman"/>
              </a:rPr>
              <a:t>и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заключения</a:t>
            </a:r>
            <a:r>
              <a:rPr sz="1300" spc="5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индивидуальных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договоров</a:t>
            </a:r>
            <a:r>
              <a:rPr sz="1300" spc="38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в</a:t>
            </a:r>
            <a:r>
              <a:rPr sz="1300" spc="27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соответствии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spc="5" dirty="0">
                <a:latin typeface="Times New Roman"/>
                <a:cs typeface="Times New Roman"/>
              </a:rPr>
              <a:t>с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пунктом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39</a:t>
            </a:r>
            <a:r>
              <a:rPr sz="1425" spc="15" baseline="26315" dirty="0">
                <a:latin typeface="Times New Roman"/>
                <a:cs typeface="Times New Roman"/>
              </a:rPr>
              <a:t>6</a:t>
            </a:r>
            <a:r>
              <a:rPr sz="1425" spc="487" baseline="2631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Основных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35" dirty="0">
                <a:latin typeface="Times New Roman"/>
                <a:cs typeface="Times New Roman"/>
              </a:rPr>
              <a:t>положений</a:t>
            </a:r>
            <a:r>
              <a:rPr sz="1300" spc="129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функпионировани</a:t>
            </a:r>
            <a:r>
              <a:rPr sz="1300" dirty="0">
                <a:latin typeface="Times New Roman"/>
                <a:cs typeface="Times New Roman"/>
              </a:rPr>
              <a:t>я</a:t>
            </a:r>
            <a:r>
              <a:rPr sz="1300" spc="118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розничных</a:t>
            </a:r>
            <a:r>
              <a:rPr sz="1300" spc="127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рынков</a:t>
            </a:r>
            <a:r>
              <a:rPr sz="1300" spc="1235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электрической</a:t>
            </a:r>
            <a:r>
              <a:rPr sz="1300" spc="1280" dirty="0">
                <a:latin typeface="Times New Roman"/>
                <a:cs typeface="Times New Roman"/>
              </a:rPr>
              <a:t> </a:t>
            </a:r>
            <a:r>
              <a:rPr sz="1300" spc="-15" dirty="0">
                <a:latin typeface="Times New Roman"/>
                <a:cs typeface="Times New Roman"/>
              </a:rPr>
              <a:t>энергии,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274" y="10478675"/>
            <a:ext cx="7305225" cy="21015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36584" y="359675"/>
            <a:ext cx="6079490" cy="7644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0"/>
              </a:spcBef>
            </a:pPr>
            <a:r>
              <a:rPr sz="1300" spc="-50" dirty="0">
                <a:latin typeface="Consolas"/>
                <a:cs typeface="Consolas"/>
              </a:rPr>
              <a:t>6</a:t>
            </a:r>
            <a:endParaRPr sz="1300" dirty="0">
              <a:latin typeface="Consolas"/>
              <a:cs typeface="Consolas"/>
            </a:endParaRPr>
          </a:p>
          <a:p>
            <a:pPr marL="12700" algn="just">
              <a:lnSpc>
                <a:spcPts val="1500"/>
              </a:lnSpc>
              <a:spcBef>
                <a:spcPts val="1135"/>
              </a:spcBef>
            </a:pPr>
            <a:r>
              <a:rPr sz="1300" dirty="0">
                <a:latin typeface="Times New Roman"/>
                <a:cs typeface="Times New Roman"/>
              </a:rPr>
              <a:t>угвержденных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постановлением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Правительства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Российской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Федеращіи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04.05.2012</a:t>
            </a:r>
            <a:endParaRPr sz="1300" dirty="0">
              <a:latin typeface="Times New Roman"/>
              <a:cs typeface="Times New Roman"/>
            </a:endParaRPr>
          </a:p>
          <a:p>
            <a:pPr marL="16510" algn="just">
              <a:lnSpc>
                <a:spcPts val="1475"/>
              </a:lnSpc>
            </a:pPr>
            <a:r>
              <a:rPr sz="1300" spc="-325" dirty="0">
                <a:latin typeface="Times New Roman"/>
                <a:cs typeface="Times New Roman"/>
              </a:rPr>
              <a:t>№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442.</a:t>
            </a:r>
            <a:endParaRPr sz="1300" dirty="0">
              <a:latin typeface="Times New Roman"/>
              <a:cs typeface="Times New Roman"/>
            </a:endParaRPr>
          </a:p>
          <a:p>
            <a:pPr marL="12700" marR="27305" indent="335915" algn="just">
              <a:lnSpc>
                <a:spcPct val="93800"/>
              </a:lnSpc>
              <a:spcBef>
                <a:spcPts val="75"/>
              </a:spcBef>
            </a:pPr>
            <a:r>
              <a:rPr sz="1300" dirty="0">
                <a:latin typeface="Times New Roman"/>
                <a:cs typeface="Times New Roman"/>
              </a:rPr>
              <a:t>При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принятии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решения</a:t>
            </a:r>
            <a:r>
              <a:rPr sz="1300" spc="15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105" dirty="0">
                <a:latin typeface="Times New Roman"/>
                <a:cs typeface="Times New Roman"/>
              </a:rPr>
              <a:t>  </a:t>
            </a:r>
            <a:r>
              <a:rPr sz="1300" dirty="0" err="1">
                <a:latin typeface="Times New Roman"/>
                <a:cs typeface="Times New Roman"/>
              </a:rPr>
              <a:t>централизованном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 err="1" smtClean="0">
                <a:latin typeface="Times New Roman"/>
                <a:cs typeface="Times New Roman"/>
              </a:rPr>
              <a:t>обра</a:t>
            </a:r>
            <a:r>
              <a:rPr lang="ru-RU" sz="1300" dirty="0" err="1" smtClean="0">
                <a:latin typeface="Times New Roman"/>
                <a:cs typeface="Times New Roman"/>
              </a:rPr>
              <a:t>ще</a:t>
            </a:r>
            <a:r>
              <a:rPr sz="1300" dirty="0" err="1" smtClean="0">
                <a:latin typeface="Times New Roman"/>
                <a:cs typeface="Times New Roman"/>
              </a:rPr>
              <a:t>нии</a:t>
            </a:r>
            <a:r>
              <a:rPr sz="1300" spc="180" dirty="0" smtClean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</a:t>
            </a:r>
            <a:r>
              <a:rPr sz="1300" spc="8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заключением </a:t>
            </a:r>
            <a:r>
              <a:rPr sz="1300" dirty="0">
                <a:latin typeface="Times New Roman"/>
                <a:cs typeface="Times New Roman"/>
              </a:rPr>
              <a:t>договоров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председатель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представляет</a:t>
            </a:r>
            <a:r>
              <a:rPr sz="1300" spc="3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копию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решения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собрания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члепов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приложением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документов,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необходимых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spc="-25" dirty="0">
                <a:latin typeface="Times New Roman"/>
                <a:cs typeface="Times New Roman"/>
              </a:rPr>
              <a:t>для </a:t>
            </a:r>
            <a:r>
              <a:rPr sz="1300" spc="-10" dirty="0">
                <a:latin typeface="Times New Roman"/>
                <a:cs typeface="Times New Roman"/>
              </a:rPr>
              <a:t>заключения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договоров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энергоснабжения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каждым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потребителем.</a:t>
            </a:r>
            <a:endParaRPr sz="1300" dirty="0">
              <a:latin typeface="Times New Roman"/>
              <a:cs typeface="Times New Roman"/>
            </a:endParaRPr>
          </a:p>
          <a:p>
            <a:pPr marL="474980">
              <a:lnSpc>
                <a:spcPct val="100000"/>
              </a:lnSpc>
              <a:spcBef>
                <a:spcPts val="1425"/>
              </a:spcBef>
            </a:pPr>
            <a:r>
              <a:rPr sz="1300" dirty="0">
                <a:latin typeface="Times New Roman"/>
                <a:cs typeface="Times New Roman"/>
              </a:rPr>
              <a:t>IV.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Порядок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950" b="1" spc="-15" baseline="-4273" dirty="0">
                <a:latin typeface="Times New Roman"/>
                <a:cs typeface="Times New Roman"/>
              </a:rPr>
              <a:t>А</a:t>
            </a:r>
            <a:r>
              <a:rPr sz="1300" b="1" spc="-10" dirty="0">
                <a:latin typeface="Times New Roman"/>
                <a:cs typeface="Times New Roman"/>
              </a:rPr>
              <a:t>ействиЙГП</a:t>
            </a:r>
            <a:r>
              <a:rPr sz="1300" b="1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прн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ОЭСХ</a:t>
            </a:r>
            <a:r>
              <a:rPr sz="1300" b="1" spc="2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CПT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в собственность</a:t>
            </a:r>
            <a:r>
              <a:rPr sz="1300" b="1" spc="110" dirty="0">
                <a:latin typeface="Times New Roman"/>
                <a:cs typeface="Times New Roman"/>
              </a:rPr>
              <a:t> </a:t>
            </a:r>
            <a:r>
              <a:rPr sz="1300" b="1" spc="-25" dirty="0">
                <a:latin typeface="Times New Roman"/>
                <a:cs typeface="Times New Roman"/>
              </a:rPr>
              <a:t>TCO</a:t>
            </a: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5875" marR="18415" indent="742950" algn="just">
              <a:lnSpc>
                <a:spcPts val="1470"/>
              </a:lnSpc>
              <a:spcBef>
                <a:spcPts val="5"/>
              </a:spcBef>
              <a:buAutoNum type="arabicPeriod"/>
              <a:tabLst>
                <a:tab pos="758825" algn="l"/>
              </a:tabLst>
            </a:pPr>
            <a:r>
              <a:rPr sz="1300" dirty="0">
                <a:latin typeface="Times New Roman"/>
                <a:cs typeface="Times New Roman"/>
              </a:rPr>
              <a:t>После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получения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комплекта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документов</a:t>
            </a:r>
            <a:r>
              <a:rPr sz="1300" spc="1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(ATП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актов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допуска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 err="1" smtClean="0">
                <a:latin typeface="Times New Roman"/>
                <a:cs typeface="Times New Roman"/>
              </a:rPr>
              <a:t>зксплуата</a:t>
            </a:r>
            <a:r>
              <a:rPr lang="ru-RU" sz="1300" spc="-10" dirty="0" err="1" smtClean="0">
                <a:latin typeface="Times New Roman"/>
                <a:cs typeface="Times New Roman"/>
              </a:rPr>
              <a:t>ци</a:t>
            </a:r>
            <a:r>
              <a:rPr sz="1300" spc="-10" dirty="0" smtClean="0">
                <a:latin typeface="Times New Roman"/>
                <a:cs typeface="Times New Roman"/>
              </a:rPr>
              <a:t>ю</a:t>
            </a:r>
            <a:r>
              <a:rPr sz="1300" spc="135" dirty="0" smtClean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приборов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учета)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14" dirty="0" smtClean="0">
                <a:latin typeface="Times New Roman"/>
                <a:cs typeface="Times New Roman"/>
              </a:rPr>
              <a:t>ГТІ</a:t>
            </a:r>
            <a:r>
              <a:rPr sz="1300" spc="35" dirty="0" smtClean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обеспечивает:</a:t>
            </a:r>
            <a:endParaRPr sz="1300" dirty="0">
              <a:latin typeface="Times New Roman"/>
              <a:cs typeface="Times New Roman"/>
            </a:endParaRPr>
          </a:p>
          <a:p>
            <a:pPr marL="429895" algn="just">
              <a:lnSpc>
                <a:spcPts val="1445"/>
              </a:lnSpc>
            </a:pPr>
            <a:r>
              <a:rPr sz="1300" spc="-20" dirty="0">
                <a:latin typeface="Times New Roman"/>
                <a:cs typeface="Times New Roman"/>
              </a:rPr>
              <a:t>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календарных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внесение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изменений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в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энергоснабжения</a:t>
            </a:r>
            <a:endParaRPr sz="1300" dirty="0">
              <a:latin typeface="Times New Roman"/>
              <a:cs typeface="Times New Roman"/>
            </a:endParaRPr>
          </a:p>
          <a:p>
            <a:pPr marL="17145" marR="18415" indent="-635" algn="just">
              <a:lnSpc>
                <a:spcPct val="92200"/>
              </a:lnSpc>
              <a:spcBef>
                <a:spcPts val="145"/>
              </a:spcBef>
            </a:pPr>
            <a:r>
              <a:rPr sz="1950" baseline="2136" dirty="0">
                <a:latin typeface="Times New Roman"/>
                <a:cs typeface="Times New Roman"/>
              </a:rPr>
              <a:t>с</a:t>
            </a:r>
            <a:r>
              <a:rPr sz="1950" spc="540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CHT</a:t>
            </a:r>
            <a:r>
              <a:rPr sz="1950" spc="472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в</a:t>
            </a:r>
            <a:r>
              <a:rPr sz="1950" spc="569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части</a:t>
            </a:r>
            <a:r>
              <a:rPr sz="1950" spc="569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включения</a:t>
            </a:r>
            <a:r>
              <a:rPr sz="1950" spc="660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в</a:t>
            </a:r>
            <a:r>
              <a:rPr sz="1950" spc="540" baseline="2136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Ао</a:t>
            </a:r>
            <a:r>
              <a:rPr sz="1950" baseline="4273" dirty="0">
                <a:latin typeface="Times New Roman"/>
                <a:cs typeface="Times New Roman"/>
              </a:rPr>
              <a:t>говор</a:t>
            </a:r>
            <a:r>
              <a:rPr sz="1950" spc="607" baseline="4273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энергоснабжения</a:t>
            </a:r>
            <a:r>
              <a:rPr sz="1950" spc="457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CHT</a:t>
            </a:r>
            <a:r>
              <a:rPr sz="1950" spc="577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приборов</a:t>
            </a:r>
            <a:r>
              <a:rPr sz="1950" spc="682" baseline="2136" dirty="0">
                <a:latin typeface="Times New Roman"/>
                <a:cs typeface="Times New Roman"/>
              </a:rPr>
              <a:t> </a:t>
            </a:r>
            <a:r>
              <a:rPr sz="1950" baseline="2136" dirty="0">
                <a:latin typeface="Times New Roman"/>
                <a:cs typeface="Times New Roman"/>
              </a:rPr>
              <a:t>учета</a:t>
            </a:r>
            <a:r>
              <a:rPr sz="1950" spc="600" baseline="2136" dirty="0">
                <a:latin typeface="Times New Roman"/>
                <a:cs typeface="Times New Roman"/>
              </a:rPr>
              <a:t> </a:t>
            </a:r>
            <a:r>
              <a:rPr sz="1950" spc="-75" baseline="2136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отношении</a:t>
            </a:r>
            <a:r>
              <a:rPr sz="1300" spc="22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2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инфраструктуры</a:t>
            </a:r>
            <a:r>
              <a:rPr sz="1300" spc="1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мест</a:t>
            </a:r>
            <a:r>
              <a:rPr sz="1300" spc="1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1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пользования</a:t>
            </a:r>
            <a:r>
              <a:rPr sz="1300" spc="20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(уличное </a:t>
            </a:r>
            <a:r>
              <a:rPr sz="1300" dirty="0">
                <a:latin typeface="Times New Roman"/>
                <a:cs typeface="Times New Roman"/>
              </a:rPr>
              <a:t>освещение,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пост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охраны,</a:t>
            </a:r>
            <a:r>
              <a:rPr sz="1300" spc="-10" dirty="0">
                <a:latin typeface="Times New Roman"/>
                <a:cs typeface="Times New Roman"/>
              </a:rPr>
              <a:t> водозаборнмй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узел и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так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дапее),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принадлежащие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CHT;</a:t>
            </a:r>
            <a:endParaRPr sz="1300" dirty="0">
              <a:latin typeface="Times New Roman"/>
              <a:cs typeface="Times New Roman"/>
            </a:endParaRPr>
          </a:p>
          <a:p>
            <a:pPr marL="20955" marR="32384" indent="412750" algn="just">
              <a:lnSpc>
                <a:spcPts val="1470"/>
              </a:lnSpc>
              <a:spcBef>
                <a:spcPts val="75"/>
              </a:spcBef>
            </a:pPr>
            <a:r>
              <a:rPr sz="1300" dirty="0">
                <a:latin typeface="Times New Roman"/>
                <a:cs typeface="Times New Roman"/>
              </a:rPr>
              <a:t>внесение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изменений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ранее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заключенные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договоры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членов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(при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необходимости);</a:t>
            </a:r>
            <a:endParaRPr sz="1300" dirty="0">
              <a:latin typeface="Times New Roman"/>
              <a:cs typeface="Times New Roman"/>
            </a:endParaRPr>
          </a:p>
          <a:p>
            <a:pPr marL="434340" algn="just">
              <a:lnSpc>
                <a:spcPts val="1420"/>
              </a:lnSpc>
            </a:pP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15 рабочих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дней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дня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получения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заявления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заключении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договора</a:t>
            </a:r>
            <a:endParaRPr sz="1300" dirty="0">
              <a:latin typeface="Times New Roman"/>
              <a:cs typeface="Times New Roman"/>
            </a:endParaRPr>
          </a:p>
          <a:p>
            <a:pPr marL="20320" marR="10795" algn="just">
              <a:lnSpc>
                <a:spcPct val="96000"/>
              </a:lnSpc>
              <a:spcBef>
                <a:spcPts val="35"/>
              </a:spcBef>
            </a:pP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полного</a:t>
            </a:r>
            <a:r>
              <a:rPr sz="1300" spc="18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пакега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950" baseline="-4273" dirty="0">
                <a:latin typeface="Times New Roman"/>
                <a:cs typeface="Times New Roman"/>
              </a:rPr>
              <a:t>А</a:t>
            </a:r>
            <a:r>
              <a:rPr sz="1300" dirty="0">
                <a:latin typeface="Times New Roman"/>
                <a:cs typeface="Times New Roman"/>
              </a:rPr>
              <a:t>окунентов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создает</a:t>
            </a:r>
            <a:r>
              <a:rPr sz="1300" spc="1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заявителю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своем </a:t>
            </a:r>
            <a:r>
              <a:rPr sz="1300" dirty="0">
                <a:latin typeface="Times New Roman"/>
                <a:cs typeface="Times New Roman"/>
              </a:rPr>
              <a:t>официальное</a:t>
            </a:r>
            <a:r>
              <a:rPr sz="1300" spc="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сайте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«Интернет»</a:t>
            </a:r>
            <a:r>
              <a:rPr sz="1300" spc="4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(или)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мобильном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приложении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личнмй </a:t>
            </a:r>
            <a:r>
              <a:rPr sz="1300" dirty="0">
                <a:latin typeface="Times New Roman"/>
                <a:cs typeface="Times New Roman"/>
              </a:rPr>
              <a:t>кабинет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(в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случае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подачи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централизованного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обраиіения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личный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кабинет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создается </a:t>
            </a:r>
            <a:r>
              <a:rPr sz="1300" dirty="0">
                <a:latin typeface="Times New Roman"/>
                <a:cs typeface="Times New Roman"/>
              </a:rPr>
              <a:t>каждому</a:t>
            </a:r>
            <a:r>
              <a:rPr sz="1300" spc="2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потребителю),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котором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размещает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проект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договора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форме</a:t>
            </a:r>
            <a:r>
              <a:rPr sz="1300" spc="15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электронного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документа,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подписанного</a:t>
            </a:r>
            <a:r>
              <a:rPr sz="1300" spc="1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усиленной</a:t>
            </a:r>
            <a:r>
              <a:rPr sz="1300" spc="19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кввлифицированноG </a:t>
            </a:r>
            <a:r>
              <a:rPr sz="1300" dirty="0">
                <a:latin typeface="Times New Roman"/>
                <a:cs typeface="Times New Roman"/>
              </a:rPr>
              <a:t>электронной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подписью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уполномоченного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лица</a:t>
            </a:r>
            <a:r>
              <a:rPr sz="1300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ГП,</a:t>
            </a:r>
            <a:r>
              <a:rPr sz="1300" spc="3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4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направляет</a:t>
            </a:r>
            <a:r>
              <a:rPr sz="1300" spc="4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заявителю</a:t>
            </a:r>
            <a:r>
              <a:rPr sz="1300" spc="4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 </a:t>
            </a:r>
            <a:r>
              <a:rPr sz="1300" dirty="0">
                <a:latin typeface="Times New Roman"/>
                <a:cs typeface="Times New Roman"/>
              </a:rPr>
              <a:t>указанный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им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заявлении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адрес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электронной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почты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(или)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номер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мобильного </a:t>
            </a:r>
            <a:r>
              <a:rPr sz="1300" dirty="0">
                <a:latin typeface="Times New Roman"/>
                <a:cs typeface="Times New Roman"/>
              </a:rPr>
              <a:t>телефона</a:t>
            </a:r>
            <a:r>
              <a:rPr sz="1300" spc="38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заявителя</a:t>
            </a:r>
            <a:r>
              <a:rPr sz="1300" spc="35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данные</a:t>
            </a:r>
            <a:r>
              <a:rPr sz="1300" spc="3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для</a:t>
            </a:r>
            <a:r>
              <a:rPr sz="1300" spc="3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доступа</a:t>
            </a:r>
            <a:r>
              <a:rPr sz="1300" spc="3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3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личному</a:t>
            </a:r>
            <a:r>
              <a:rPr sz="1300" spc="36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кабинету,</a:t>
            </a:r>
            <a:r>
              <a:rPr sz="1300" spc="37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который </a:t>
            </a:r>
            <a:r>
              <a:rPr sz="1300" dirty="0">
                <a:latin typeface="Times New Roman"/>
                <a:cs typeface="Times New Roman"/>
              </a:rPr>
              <a:t>осуществляется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после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прохождения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процедуры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регистрации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идентификаіtин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dirty="0">
                <a:latin typeface="Times New Roman"/>
                <a:cs typeface="Times New Roman"/>
              </a:rPr>
              <a:t>порядке,</a:t>
            </a:r>
            <a:r>
              <a:rPr sz="1300" spc="20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установленном</a:t>
            </a:r>
            <a:r>
              <a:rPr sz="1300" spc="25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1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размещенном</a:t>
            </a:r>
            <a:r>
              <a:rPr sz="1300" spc="25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15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его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официальном</a:t>
            </a:r>
            <a:r>
              <a:rPr sz="1300" spc="2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сайте</a:t>
            </a:r>
            <a:r>
              <a:rPr sz="1300" spc="18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в </a:t>
            </a:r>
            <a:r>
              <a:rPr sz="1300" spc="-10" dirty="0">
                <a:latin typeface="Times New Roman"/>
                <a:cs typeface="Times New Roman"/>
              </a:rPr>
              <a:t>информаіtионно-</a:t>
            </a:r>
            <a:r>
              <a:rPr sz="1300" dirty="0">
                <a:latin typeface="Times New Roman"/>
                <a:cs typeface="Times New Roman"/>
              </a:rPr>
              <a:t>телекоммуникацконной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4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«Интернет»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(или)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иобяльном приложении;</a:t>
            </a:r>
            <a:endParaRPr sz="1300" dirty="0">
              <a:latin typeface="Times New Roman"/>
              <a:cs typeface="Times New Roman"/>
            </a:endParaRPr>
          </a:p>
          <a:p>
            <a:pPr marL="26034" marR="5080" indent="417195" algn="just">
              <a:lnSpc>
                <a:spcPts val="1470"/>
              </a:lnSpc>
              <a:spcBef>
                <a:spcPts val="40"/>
              </a:spcBef>
            </a:pP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3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30</a:t>
            </a:r>
            <a:r>
              <a:rPr sz="1300" spc="33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дпей</a:t>
            </a:r>
            <a:r>
              <a:rPr sz="1300" spc="3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направление</a:t>
            </a:r>
            <a:r>
              <a:rPr sz="1300" spc="3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0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15" dirty="0">
                <a:latin typeface="Times New Roman"/>
                <a:cs typeface="Times New Roman"/>
              </a:rPr>
              <a:t>  </a:t>
            </a:r>
            <a:r>
              <a:rPr sz="1300" b="1" dirty="0">
                <a:latin typeface="Times New Roman"/>
                <a:cs typeface="Times New Roman"/>
              </a:rPr>
              <a:t>(председатель</a:t>
            </a:r>
            <a:r>
              <a:rPr sz="1300" b="1" spc="4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330" dirty="0">
                <a:latin typeface="Times New Roman"/>
                <a:cs typeface="Times New Roman"/>
              </a:rPr>
              <a:t>  </a:t>
            </a:r>
            <a:r>
              <a:rPr sz="1300" spc="-25" dirty="0">
                <a:latin typeface="Times New Roman"/>
                <a:cs typeface="Times New Roman"/>
              </a:rPr>
              <a:t>или </a:t>
            </a:r>
            <a:r>
              <a:rPr sz="1300" spc="-10" dirty="0">
                <a:latin typeface="Times New Roman"/>
                <a:cs typeface="Times New Roman"/>
              </a:rPr>
              <a:t>уполномоченному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представитель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взаимодействню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ГП)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информации</a:t>
            </a:r>
            <a:endParaRPr sz="1300" dirty="0">
              <a:latin typeface="Times New Roman"/>
              <a:cs typeface="Times New Roman"/>
            </a:endParaRPr>
          </a:p>
          <a:p>
            <a:pPr marL="32384" algn="just">
              <a:lnSpc>
                <a:spcPts val="1455"/>
              </a:lnSpc>
            </a:pP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открытым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лицевым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счетам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собственников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недвижимости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endParaRPr sz="1300" dirty="0">
              <a:latin typeface="Times New Roman"/>
              <a:cs typeface="Times New Roman"/>
            </a:endParaRPr>
          </a:p>
          <a:p>
            <a:pPr marL="31750">
              <a:lnSpc>
                <a:spcPts val="1495"/>
              </a:lnSpc>
            </a:pPr>
            <a:r>
              <a:rPr sz="1300" i="1" spc="60" dirty="0">
                <a:latin typeface="Times New Roman"/>
                <a:cs typeface="Times New Roman"/>
              </a:rPr>
              <a:t>c</a:t>
            </a:r>
            <a:r>
              <a:rPr sz="1300" spc="60" dirty="0">
                <a:latin typeface="Times New Roman"/>
                <a:cs typeface="Times New Roman"/>
              </a:rPr>
              <a:t>HT</a:t>
            </a:r>
            <a:r>
              <a:rPr sz="1300" i="1" spc="60" dirty="0">
                <a:latin typeface="Times New Roman"/>
                <a:cs typeface="Times New Roman"/>
              </a:rPr>
              <a:t>.</a:t>
            </a:r>
            <a:endParaRPr sz="1300" dirty="0">
              <a:latin typeface="Times New Roman"/>
              <a:cs typeface="Times New Roman"/>
            </a:endParaRPr>
          </a:p>
          <a:p>
            <a:pPr marL="29209" marR="5080" indent="748030" algn="just">
              <a:lnSpc>
                <a:spcPct val="96100"/>
              </a:lnSpc>
              <a:spcBef>
                <a:spcPts val="20"/>
              </a:spcBef>
              <a:buAutoNum type="arabicPeriod" startAt="2"/>
              <a:tabLst>
                <a:tab pos="777240" algn="l"/>
              </a:tabLst>
            </a:pP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течение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15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дне</a:t>
            </a:r>
            <a:r>
              <a:rPr lang="ru-RU" sz="1300" dirty="0" smtClean="0">
                <a:latin typeface="Times New Roman"/>
                <a:cs typeface="Times New Roman"/>
              </a:rPr>
              <a:t>й</a:t>
            </a:r>
            <a:r>
              <a:rPr sz="1300" spc="415" dirty="0" smtClean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3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даты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заключения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договоров</a:t>
            </a:r>
            <a:r>
              <a:rPr sz="1300" spc="4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с </a:t>
            </a:r>
            <a:r>
              <a:rPr sz="1300" dirty="0">
                <a:latin typeface="Times New Roman"/>
                <a:cs typeface="Times New Roman"/>
              </a:rPr>
              <a:t>потребителями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направляет</a:t>
            </a:r>
            <a:r>
              <a:rPr sz="1300" spc="2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информаіцію</a:t>
            </a:r>
            <a:r>
              <a:rPr sz="1300" spc="2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заключенньгх</a:t>
            </a:r>
            <a:r>
              <a:rPr sz="1300" spc="275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договорах </a:t>
            </a:r>
            <a:r>
              <a:rPr sz="1300" dirty="0">
                <a:latin typeface="Times New Roman"/>
                <a:cs typeface="Times New Roman"/>
              </a:rPr>
              <a:t>энергоснабжения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именами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 и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иными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правообладатеяями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земельных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участков, расположенных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границах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CHT.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039" y="10551772"/>
            <a:ext cx="7387460" cy="13249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80574" y="720596"/>
            <a:ext cx="6090285" cy="8346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9530" algn="r">
              <a:lnSpc>
                <a:spcPct val="100000"/>
              </a:lnSpc>
              <a:spcBef>
                <a:spcPts val="100"/>
              </a:spcBef>
            </a:pPr>
            <a:r>
              <a:rPr sz="1300" spc="-10" dirty="0">
                <a:latin typeface="Times New Roman"/>
                <a:cs typeface="Times New Roman"/>
              </a:rPr>
              <a:t>Приложение</a:t>
            </a: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619250" marR="189230" indent="-1040765">
              <a:lnSpc>
                <a:spcPts val="1440"/>
              </a:lnSpc>
            </a:pPr>
            <a:r>
              <a:rPr sz="1300" spc="10" dirty="0">
                <a:latin typeface="Times New Roman"/>
                <a:cs typeface="Times New Roman"/>
              </a:rPr>
              <a:t>Рекомендуемый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перечень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документов,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направляемых</a:t>
            </a:r>
            <a:r>
              <a:rPr sz="1300" spc="38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CHT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в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TCO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при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собственность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TCO</a:t>
            </a:r>
            <a:endParaRPr sz="1300" dirty="0">
              <a:latin typeface="Times New Roman"/>
              <a:cs typeface="Times New Roman"/>
            </a:endParaRPr>
          </a:p>
          <a:p>
            <a:pPr marL="12700" marR="29845" indent="692150" algn="just">
              <a:lnSpc>
                <a:spcPct val="94900"/>
              </a:lnSpc>
              <a:spcBef>
                <a:spcPts val="1405"/>
              </a:spcBef>
              <a:buAutoNum type="arabicPeriod"/>
              <a:tabLst>
                <a:tab pos="704850" algn="l"/>
              </a:tabLst>
            </a:pPr>
            <a:r>
              <a:rPr sz="1300" dirty="0">
                <a:latin typeface="Times New Roman"/>
                <a:cs typeface="Times New Roman"/>
              </a:rPr>
              <a:t>Заявление</a:t>
            </a:r>
            <a:r>
              <a:rPr sz="1300" spc="2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2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передаче</a:t>
            </a:r>
            <a:r>
              <a:rPr sz="1300" spc="2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ОЭСХ,</a:t>
            </a:r>
            <a:r>
              <a:rPr sz="1300" spc="2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содержащее</a:t>
            </a:r>
            <a:r>
              <a:rPr sz="1300" spc="2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сведения</a:t>
            </a:r>
            <a:r>
              <a:rPr sz="1300" spc="27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2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составе</a:t>
            </a:r>
            <a:r>
              <a:rPr sz="1300" spc="260" dirty="0">
                <a:latin typeface="Times New Roman"/>
                <a:cs typeface="Times New Roman"/>
              </a:rPr>
              <a:t> 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dirty="0">
                <a:latin typeface="Times New Roman"/>
                <a:cs typeface="Times New Roman"/>
              </a:rPr>
              <a:t>харакгеристиках</a:t>
            </a:r>
            <a:r>
              <a:rPr sz="1300" spc="3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оборудования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(протяженность</a:t>
            </a:r>
            <a:r>
              <a:rPr sz="1300" spc="4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воздушньж</a:t>
            </a:r>
            <a:r>
              <a:rPr sz="1300" spc="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4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кабепьнвгх</a:t>
            </a:r>
            <a:r>
              <a:rPr sz="1300" spc="4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линиR </a:t>
            </a:r>
            <a:r>
              <a:rPr sz="1300" dirty="0">
                <a:latin typeface="Times New Roman"/>
                <a:cs typeface="Times New Roman"/>
              </a:rPr>
              <a:t>электропередачи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разбивке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классах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напряжения,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количество,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моніноств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класс </a:t>
            </a:r>
            <a:r>
              <a:rPr sz="1300" dirty="0">
                <a:latin typeface="Times New Roman"/>
                <a:cs typeface="Times New Roman"/>
              </a:rPr>
              <a:t>напряжения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силовые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трансформаторов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другие),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ндентификационном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номере налогоплательщика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контактную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информацию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уполномоченного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представителя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взаимодействию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ГП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(в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соответствии</a:t>
            </a:r>
            <a:r>
              <a:rPr sz="1300" spc="2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формой,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размещенной</a:t>
            </a:r>
            <a:r>
              <a:rPr sz="1300" spc="2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 </a:t>
            </a:r>
            <a:r>
              <a:rPr sz="1300" dirty="0" err="1">
                <a:latin typeface="Times New Roman"/>
                <a:cs typeface="Times New Roman"/>
              </a:rPr>
              <a:t>официальное</a:t>
            </a:r>
            <a:r>
              <a:rPr sz="1300" spc="275" dirty="0">
                <a:latin typeface="Times New Roman"/>
                <a:cs typeface="Times New Roman"/>
              </a:rPr>
              <a:t>   </a:t>
            </a:r>
            <a:r>
              <a:rPr sz="1300" dirty="0" err="1" smtClean="0">
                <a:latin typeface="Times New Roman"/>
                <a:cs typeface="Times New Roman"/>
              </a:rPr>
              <a:t>са</a:t>
            </a:r>
            <a:r>
              <a:rPr lang="ru-RU" sz="1300" dirty="0" smtClean="0">
                <a:latin typeface="Times New Roman"/>
                <a:cs typeface="Times New Roman"/>
              </a:rPr>
              <a:t>й</a:t>
            </a:r>
            <a:r>
              <a:rPr sz="1300" dirty="0" err="1" smtClean="0">
                <a:latin typeface="Times New Roman"/>
                <a:cs typeface="Times New Roman"/>
              </a:rPr>
              <a:t>те</a:t>
            </a:r>
            <a:r>
              <a:rPr sz="1300" spc="229" dirty="0" smtClean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50" dirty="0">
                <a:latin typeface="Times New Roman"/>
                <a:cs typeface="Times New Roman"/>
              </a:rPr>
              <a:t>  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25" dirty="0">
                <a:latin typeface="Times New Roman"/>
                <a:cs typeface="Times New Roman"/>
              </a:rPr>
              <a:t>   </a:t>
            </a:r>
            <a:r>
              <a:rPr sz="1300" spc="-20" dirty="0">
                <a:latin typeface="Times New Roman"/>
                <a:cs typeface="Times New Roman"/>
              </a:rPr>
              <a:t>информационно-</a:t>
            </a:r>
            <a:r>
              <a:rPr sz="1300" dirty="0">
                <a:latin typeface="Times New Roman"/>
                <a:cs typeface="Times New Roman"/>
              </a:rPr>
              <a:t>тепекоммуникационной</a:t>
            </a:r>
            <a:r>
              <a:rPr sz="1300" spc="240" dirty="0">
                <a:latin typeface="Times New Roman"/>
                <a:cs typeface="Times New Roman"/>
              </a:rPr>
              <a:t>   </a:t>
            </a:r>
            <a:r>
              <a:rPr sz="1300" spc="-20" dirty="0">
                <a:latin typeface="Times New Roman"/>
                <a:cs typeface="Times New Roman"/>
              </a:rPr>
              <a:t>сети</a:t>
            </a:r>
            <a:endParaRPr sz="1300" dirty="0">
              <a:latin typeface="Times New Roman"/>
              <a:cs typeface="Times New Roman"/>
            </a:endParaRPr>
          </a:p>
          <a:p>
            <a:pPr marL="18415">
              <a:lnSpc>
                <a:spcPts val="1470"/>
              </a:lnSpc>
            </a:pPr>
            <a:r>
              <a:rPr sz="1300" spc="-10" dirty="0">
                <a:latin typeface="Times New Roman"/>
                <a:cs typeface="Times New Roman"/>
              </a:rPr>
              <a:t>«Интернет»).</a:t>
            </a:r>
            <a:endParaRPr sz="1300" dirty="0">
              <a:latin typeface="Times New Roman"/>
              <a:cs typeface="Times New Roman"/>
            </a:endParaRPr>
          </a:p>
          <a:p>
            <a:pPr marL="591185" indent="-160020" algn="just">
              <a:lnSpc>
                <a:spcPts val="1530"/>
              </a:lnSpc>
              <a:buAutoNum type="arabicPeriod" startAt="2"/>
              <a:tabLst>
                <a:tab pos="591185" algn="l"/>
              </a:tabLst>
            </a:pPr>
            <a:r>
              <a:rPr sz="1300" dirty="0">
                <a:latin typeface="Times New Roman"/>
                <a:cs typeface="Times New Roman"/>
              </a:rPr>
              <a:t>Коппя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устава</a:t>
            </a:r>
            <a:r>
              <a:rPr sz="1300" spc="-20" dirty="0">
                <a:latin typeface="Times New Roman"/>
                <a:cs typeface="Times New Roman"/>
              </a:rPr>
              <a:t> CHT.</a:t>
            </a:r>
            <a:endParaRPr sz="1300" dirty="0">
              <a:latin typeface="Times New Roman"/>
              <a:cs typeface="Times New Roman"/>
            </a:endParaRPr>
          </a:p>
          <a:p>
            <a:pPr marL="13970" marR="27940" indent="581660" algn="just">
              <a:lnSpc>
                <a:spcPct val="95300"/>
              </a:lnSpc>
              <a:spcBef>
                <a:spcPts val="50"/>
              </a:spcBef>
              <a:buAutoNum type="arabicPeriod" startAt="2"/>
              <a:tabLst>
                <a:tab pos="595630" algn="l"/>
              </a:tabLst>
            </a:pPr>
            <a:r>
              <a:rPr sz="1300" dirty="0">
                <a:latin typeface="Times New Roman"/>
                <a:cs typeface="Times New Roman"/>
              </a:rPr>
              <a:t>Подтверждение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полномочий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лица,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выступающего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имени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 </a:t>
            </a:r>
            <a:r>
              <a:rPr sz="1300" spc="-10" dirty="0">
                <a:latin typeface="Times New Roman"/>
                <a:cs typeface="Times New Roman"/>
              </a:rPr>
              <a:t>(документ, </a:t>
            </a:r>
            <a:r>
              <a:rPr sz="1300" dirty="0">
                <a:latin typeface="Times New Roman"/>
                <a:cs typeface="Times New Roman"/>
              </a:rPr>
              <a:t>удостоверяющий</a:t>
            </a:r>
            <a:r>
              <a:rPr sz="1300" spc="2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личность,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протокол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избрания</a:t>
            </a:r>
            <a:r>
              <a:rPr sz="1300" spc="3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председателя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CHT;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протокольное </a:t>
            </a:r>
            <a:r>
              <a:rPr sz="1300" dirty="0">
                <a:latin typeface="Times New Roman"/>
                <a:cs typeface="Times New Roman"/>
              </a:rPr>
              <a:t>решение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казначении</a:t>
            </a:r>
            <a:r>
              <a:rPr sz="1300" spc="1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уполномоченного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представителя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взаимодействию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с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fTl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или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доверенность).</a:t>
            </a:r>
            <a:endParaRPr sz="1300" dirty="0">
              <a:latin typeface="Times New Roman"/>
              <a:cs typeface="Times New Roman"/>
            </a:endParaRPr>
          </a:p>
          <a:p>
            <a:pPr marL="599440" indent="-172085" algn="just">
              <a:lnSpc>
                <a:spcPts val="1450"/>
              </a:lnSpc>
              <a:buAutoNum type="arabicPeriod" startAt="2"/>
              <a:tabLst>
                <a:tab pos="599440" algn="l"/>
              </a:tabLst>
            </a:pPr>
            <a:r>
              <a:rPr sz="1300" dirty="0">
                <a:latin typeface="Times New Roman"/>
                <a:cs typeface="Times New Roman"/>
              </a:rPr>
              <a:t>Протокол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собрания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вопросу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передачи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endParaRPr sz="1300" dirty="0">
              <a:latin typeface="Times New Roman"/>
              <a:cs typeface="Times New Roman"/>
            </a:endParaRPr>
          </a:p>
          <a:p>
            <a:pPr marL="18415" marR="30480" indent="-635" algn="just">
              <a:lnSpc>
                <a:spcPct val="96100"/>
              </a:lnSpc>
              <a:spcBef>
                <a:spcPts val="35"/>
              </a:spcBef>
            </a:pPr>
            <a:r>
              <a:rPr sz="1300" dirty="0">
                <a:latin typeface="Times New Roman"/>
                <a:cs typeface="Times New Roman"/>
              </a:rPr>
              <a:t>собственмость</a:t>
            </a:r>
            <a:r>
              <a:rPr sz="1300" spc="3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TCO,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содержащий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решения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вопросам,</a:t>
            </a:r>
            <a:r>
              <a:rPr sz="1300" spc="3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указанным</a:t>
            </a:r>
            <a:r>
              <a:rPr sz="1300" spc="4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пуззкге</a:t>
            </a:r>
            <a:r>
              <a:rPr sz="1300" spc="33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1 </a:t>
            </a:r>
            <a:r>
              <a:rPr sz="1300" dirty="0">
                <a:latin typeface="Times New Roman"/>
                <a:cs typeface="Times New Roman"/>
              </a:rPr>
              <a:t>раздела</a:t>
            </a:r>
            <a:r>
              <a:rPr sz="1300" spc="4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БІ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обобідения</a:t>
            </a:r>
            <a:r>
              <a:rPr sz="1300" spc="1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практики</a:t>
            </a:r>
            <a:r>
              <a:rPr sz="1300" spc="12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(в</a:t>
            </a:r>
            <a:r>
              <a:rPr sz="1300" spc="4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соответствии</a:t>
            </a:r>
            <a:r>
              <a:rPr sz="1300" spc="1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4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формой,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размещенной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spc="-25" dirty="0">
                <a:latin typeface="Times New Roman"/>
                <a:cs typeface="Times New Roman"/>
              </a:rPr>
              <a:t>на </a:t>
            </a:r>
            <a:r>
              <a:rPr sz="1300" spc="-20" dirty="0">
                <a:latin typeface="Times New Roman"/>
                <a:cs typeface="Times New Roman"/>
              </a:rPr>
              <a:t>официальном</a:t>
            </a:r>
            <a:r>
              <a:rPr sz="1300" spc="1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сайте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информаіtионно-телекоммуникационной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сети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«Интернет», </a:t>
            </a:r>
            <a:r>
              <a:rPr sz="1300" dirty="0">
                <a:latin typeface="Times New Roman"/>
                <a:cs typeface="Times New Roman"/>
              </a:rPr>
              <a:t>соответствующей</a:t>
            </a:r>
            <a:r>
              <a:rPr sz="1300" spc="-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требованиям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Федерального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закона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i="1" spc="-345" dirty="0">
                <a:latin typeface="Times New Roman"/>
                <a:cs typeface="Times New Roman"/>
              </a:rPr>
              <a:t>№</a:t>
            </a:r>
            <a:r>
              <a:rPr sz="1300" i="1" spc="26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217-</a:t>
            </a:r>
            <a:r>
              <a:rPr sz="1300" spc="-20" dirty="0">
                <a:latin typeface="Times New Roman"/>
                <a:cs typeface="Times New Roman"/>
              </a:rPr>
              <a:t>ФЗ).</a:t>
            </a:r>
            <a:endParaRPr sz="1300" dirty="0">
              <a:latin typeface="Times New Roman"/>
              <a:cs typeface="Times New Roman"/>
            </a:endParaRPr>
          </a:p>
          <a:p>
            <a:pPr marL="22860" marR="15240" indent="574040" algn="just">
              <a:lnSpc>
                <a:spcPts val="1510"/>
              </a:lnSpc>
              <a:spcBef>
                <a:spcPts val="5"/>
              </a:spcBef>
              <a:buAutoNum type="arabicPeriod" startAt="5"/>
              <a:tabLst>
                <a:tab pos="596900" algn="l"/>
              </a:tabLst>
            </a:pPr>
            <a:r>
              <a:rPr sz="1300" dirty="0">
                <a:latin typeface="Times New Roman"/>
                <a:cs typeface="Times New Roman"/>
              </a:rPr>
              <a:t>Документы,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подтверждающие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технологическое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присоединение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к </a:t>
            </a:r>
            <a:r>
              <a:rPr sz="1300" dirty="0">
                <a:latin typeface="Times New Roman"/>
                <a:cs typeface="Times New Roman"/>
              </a:rPr>
              <a:t>сетям</a:t>
            </a:r>
            <a:r>
              <a:rPr sz="1300" spc="3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(акт</a:t>
            </a:r>
            <a:r>
              <a:rPr sz="1300" spc="2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разграничения</a:t>
            </a:r>
            <a:r>
              <a:rPr sz="1300" spc="3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балансовой</a:t>
            </a:r>
            <a:r>
              <a:rPr sz="1300" spc="3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принадлежности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spc="-10" dirty="0" err="1" smtClean="0">
                <a:latin typeface="Times New Roman"/>
                <a:cs typeface="Times New Roman"/>
              </a:rPr>
              <a:t>эксплуата</a:t>
            </a:r>
            <a:r>
              <a:rPr lang="ru-RU" sz="1300" spc="-10" dirty="0" smtClean="0">
                <a:latin typeface="Times New Roman"/>
                <a:cs typeface="Times New Roman"/>
              </a:rPr>
              <a:t>ц</a:t>
            </a:r>
            <a:r>
              <a:rPr sz="1300" spc="-10" dirty="0" err="1" smtClean="0">
                <a:latin typeface="Times New Roman"/>
                <a:cs typeface="Times New Roman"/>
              </a:rPr>
              <a:t>ионной</a:t>
            </a:r>
            <a:endParaRPr sz="1300" dirty="0">
              <a:latin typeface="Times New Roman"/>
              <a:cs typeface="Times New Roman"/>
            </a:endParaRPr>
          </a:p>
          <a:p>
            <a:pPr marL="24765" marR="15240" indent="-1905" algn="just">
              <a:lnSpc>
                <a:spcPts val="1470"/>
              </a:lnSpc>
              <a:spcBef>
                <a:spcPts val="35"/>
              </a:spcBef>
            </a:pPr>
            <a:r>
              <a:rPr sz="1300" dirty="0">
                <a:latin typeface="Times New Roman"/>
                <a:cs typeface="Times New Roman"/>
              </a:rPr>
              <a:t>ответственности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сторон</a:t>
            </a:r>
            <a:r>
              <a:rPr sz="1300" spc="22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(АРБПиЭО)/акт</a:t>
            </a:r>
            <a:r>
              <a:rPr sz="1300" spc="27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осуществлении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spc="-10" dirty="0" err="1">
                <a:latin typeface="Times New Roman"/>
                <a:cs typeface="Times New Roman"/>
              </a:rPr>
              <a:t>технологического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 err="1" smtClean="0">
                <a:latin typeface="Times New Roman"/>
                <a:cs typeface="Times New Roman"/>
              </a:rPr>
              <a:t>присоединения</a:t>
            </a:r>
            <a:r>
              <a:rPr sz="1300" dirty="0" smtClean="0">
                <a:latin typeface="Times New Roman"/>
                <a:cs typeface="Times New Roman"/>
              </a:rPr>
              <a:t>/</a:t>
            </a:r>
            <a:r>
              <a:rPr sz="1300" dirty="0" err="1" smtClean="0">
                <a:latin typeface="Times New Roman"/>
                <a:cs typeface="Times New Roman"/>
              </a:rPr>
              <a:t>уведомле</a:t>
            </a:r>
            <a:r>
              <a:rPr lang="ru-RU" sz="1300" dirty="0" smtClean="0">
                <a:latin typeface="Times New Roman"/>
                <a:cs typeface="Times New Roman"/>
              </a:rPr>
              <a:t>ни</a:t>
            </a:r>
            <a:r>
              <a:rPr sz="1300" dirty="0" smtClean="0">
                <a:latin typeface="Times New Roman"/>
                <a:cs typeface="Times New Roman"/>
              </a:rPr>
              <a:t>е</a:t>
            </a:r>
            <a:r>
              <a:rPr sz="1300" spc="190" dirty="0" smtClean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</a:t>
            </a:r>
            <a:r>
              <a:rPr sz="1300" spc="2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обеспечения</a:t>
            </a:r>
            <a:r>
              <a:rPr sz="1300" spc="3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TCO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возможности</a:t>
            </a:r>
            <a:r>
              <a:rPr sz="1300" spc="3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присое</a:t>
            </a:r>
            <a:r>
              <a:rPr sz="1950" spc="-15" baseline="-4273" dirty="0">
                <a:latin typeface="Times New Roman"/>
                <a:cs typeface="Times New Roman"/>
              </a:rPr>
              <a:t>А</a:t>
            </a:r>
            <a:r>
              <a:rPr sz="1300" spc="-10" dirty="0">
                <a:latin typeface="Times New Roman"/>
                <a:cs typeface="Times New Roman"/>
              </a:rPr>
              <a:t>инения</a:t>
            </a:r>
            <a:r>
              <a:rPr sz="1300" spc="26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к</a:t>
            </a:r>
            <a:endParaRPr sz="1300" dirty="0">
              <a:latin typeface="Times New Roman"/>
              <a:cs typeface="Times New Roman"/>
            </a:endParaRPr>
          </a:p>
          <a:p>
            <a:pPr marL="21590" algn="just">
              <a:lnSpc>
                <a:spcPts val="1455"/>
              </a:lnSpc>
            </a:pPr>
            <a:r>
              <a:rPr sz="1300" spc="-20" dirty="0">
                <a:latin typeface="Times New Roman"/>
                <a:cs typeface="Times New Roman"/>
              </a:rPr>
              <a:t>электрииесішм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сетям).</a:t>
            </a:r>
            <a:endParaRPr sz="1300" dirty="0">
              <a:latin typeface="Times New Roman"/>
              <a:cs typeface="Times New Roman"/>
            </a:endParaRPr>
          </a:p>
          <a:p>
            <a:pPr marL="24130" marR="26670" indent="640715" algn="just">
              <a:lnSpc>
                <a:spcPct val="95300"/>
              </a:lnSpc>
              <a:spcBef>
                <a:spcPts val="50"/>
              </a:spcBef>
              <a:buAutoNum type="arabicPeriod" startAt="6"/>
              <a:tabLst>
                <a:tab pos="664845" algn="l"/>
              </a:tabLst>
            </a:pPr>
            <a:r>
              <a:rPr sz="1300" dirty="0">
                <a:latin typeface="Times New Roman"/>
                <a:cs typeface="Times New Roman"/>
              </a:rPr>
              <a:t>Документы,</a:t>
            </a:r>
            <a:r>
              <a:rPr sz="1300" spc="9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подтверждающие</a:t>
            </a:r>
            <a:r>
              <a:rPr sz="1300" spc="4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технологическое</a:t>
            </a:r>
            <a:r>
              <a:rPr sz="1300" spc="40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присоединение</a:t>
            </a:r>
            <a:r>
              <a:rPr sz="1300" spc="10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садовмх </a:t>
            </a:r>
            <a:r>
              <a:rPr sz="1300" dirty="0">
                <a:latin typeface="Times New Roman"/>
                <a:cs typeface="Times New Roman"/>
              </a:rPr>
              <a:t>земельнмх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участков,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также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объектов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внугри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случае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их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наличия.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Перечень </a:t>
            </a:r>
            <a:r>
              <a:rPr sz="1300" dirty="0">
                <a:latin typeface="Times New Roman"/>
                <a:cs typeface="Times New Roman"/>
              </a:rPr>
              <a:t>приборов</a:t>
            </a:r>
            <a:r>
              <a:rPr sz="1300" spc="1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учета</a:t>
            </a:r>
            <a:r>
              <a:rPr sz="1300" spc="1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14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11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иньгх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правообладателей</a:t>
            </a:r>
            <a:r>
              <a:rPr sz="1300" spc="1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земельных</a:t>
            </a:r>
            <a:r>
              <a:rPr sz="1300" spc="15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участков, расположенных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границах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CHT.</a:t>
            </a:r>
            <a:endParaRPr sz="1300" dirty="0">
              <a:latin typeface="Times New Roman"/>
              <a:cs typeface="Times New Roman"/>
            </a:endParaRPr>
          </a:p>
          <a:p>
            <a:pPr marL="30480" marR="19050" indent="595630" algn="just">
              <a:lnSpc>
                <a:spcPts val="1510"/>
              </a:lnSpc>
              <a:spcBef>
                <a:spcPts val="5"/>
              </a:spcBef>
              <a:buAutoNum type="arabicPeriod" startAt="6"/>
              <a:tabLst>
                <a:tab pos="626110" algn="l"/>
              </a:tabLst>
            </a:pPr>
            <a:r>
              <a:rPr sz="1300" dirty="0">
                <a:latin typeface="Times New Roman"/>
                <a:cs typeface="Times New Roman"/>
              </a:rPr>
              <a:t>Іlлан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территории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229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2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указанием</a:t>
            </a:r>
            <a:r>
              <a:rPr sz="1300" spc="3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1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(в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свободной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форме),</a:t>
            </a:r>
            <a:r>
              <a:rPr sz="1300" spc="2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который </a:t>
            </a:r>
            <a:r>
              <a:rPr sz="1300" dirty="0">
                <a:latin typeface="Times New Roman"/>
                <a:cs typeface="Times New Roman"/>
              </a:rPr>
              <a:t>доткен</a:t>
            </a:r>
            <a:r>
              <a:rPr sz="1300" spc="20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содержать</a:t>
            </a:r>
            <a:r>
              <a:rPr sz="1300" spc="1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информацию</a:t>
            </a:r>
            <a:r>
              <a:rPr sz="1300" spc="22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обо</a:t>
            </a:r>
            <a:r>
              <a:rPr sz="1300" spc="1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всех</a:t>
            </a:r>
            <a:r>
              <a:rPr sz="1300" spc="23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земельных</a:t>
            </a:r>
            <a:r>
              <a:rPr sz="1300" spc="24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участках</a:t>
            </a:r>
            <a:r>
              <a:rPr sz="1300" spc="20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(с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укаsанием</a:t>
            </a:r>
            <a:endParaRPr sz="1300" dirty="0">
              <a:latin typeface="Times New Roman"/>
              <a:cs typeface="Times New Roman"/>
            </a:endParaRPr>
          </a:p>
          <a:p>
            <a:pPr marL="33655" marR="19050" algn="just">
              <a:lnSpc>
                <a:spcPts val="1470"/>
              </a:lnSpc>
              <a:spcBef>
                <a:spcPts val="35"/>
              </a:spcBef>
            </a:pPr>
            <a:r>
              <a:rPr sz="1300" dirty="0">
                <a:latin typeface="Times New Roman"/>
                <a:cs typeface="Times New Roman"/>
              </a:rPr>
              <a:t>кадастровых</a:t>
            </a:r>
            <a:r>
              <a:rPr sz="1300" spc="28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номеров)</a:t>
            </a:r>
            <a:r>
              <a:rPr sz="1300" spc="26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204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объектах</a:t>
            </a:r>
            <a:r>
              <a:rPr sz="1300" spc="229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внутри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CHT,</a:t>
            </a:r>
            <a:r>
              <a:rPr sz="1300" spc="2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имеющих</a:t>
            </a:r>
            <a:r>
              <a:rPr sz="1300" spc="240" dirty="0">
                <a:latin typeface="Times New Roman"/>
                <a:cs typeface="Times New Roman"/>
              </a:rPr>
              <a:t>  </a:t>
            </a:r>
            <a:r>
              <a:rPr sz="1300" spc="-10" dirty="0">
                <a:latin typeface="Times New Roman"/>
                <a:cs typeface="Times New Roman"/>
              </a:rPr>
              <a:t>технолошческое присоединение</a:t>
            </a:r>
            <a:r>
              <a:rPr sz="1300" spc="1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а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также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точках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технологического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присоединения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сетям</a:t>
            </a:r>
            <a:endParaRPr sz="1300" dirty="0">
              <a:latin typeface="Times New Roman"/>
              <a:cs typeface="Times New Roman"/>
            </a:endParaRPr>
          </a:p>
          <a:p>
            <a:pPr marL="31750">
              <a:lnSpc>
                <a:spcPts val="1495"/>
              </a:lnSpc>
            </a:pPr>
            <a:r>
              <a:rPr sz="1700" spc="-20" dirty="0">
                <a:latin typeface="Times New Roman"/>
                <a:cs typeface="Times New Roman"/>
              </a:rPr>
              <a:t>тСо.</a:t>
            </a:r>
            <a:endParaRPr sz="1700" dirty="0">
              <a:latin typeface="Times New Roman"/>
              <a:cs typeface="Times New Roman"/>
            </a:endParaRPr>
          </a:p>
          <a:p>
            <a:pPr marL="604520" indent="-161290">
              <a:lnSpc>
                <a:spcPts val="1435"/>
              </a:lnSpc>
              <a:buAutoNum type="arabicPeriod" startAt="8"/>
              <a:tabLst>
                <a:tab pos="604520" algn="l"/>
              </a:tabLst>
            </a:pPr>
            <a:r>
              <a:rPr sz="1300" dirty="0">
                <a:latin typeface="Times New Roman"/>
                <a:cs typeface="Times New Roman"/>
              </a:rPr>
              <a:t>Проектная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-45" dirty="0" err="1" smtClean="0">
                <a:latin typeface="Times New Roman"/>
                <a:cs typeface="Times New Roman"/>
              </a:rPr>
              <a:t>тех</a:t>
            </a:r>
            <a:r>
              <a:rPr lang="ru-RU" sz="1300" spc="-45" dirty="0" smtClean="0">
                <a:latin typeface="Times New Roman"/>
                <a:cs typeface="Times New Roman"/>
              </a:rPr>
              <a:t>х</a:t>
            </a:r>
            <a:r>
              <a:rPr sz="1300" spc="-45" dirty="0" err="1" smtClean="0">
                <a:latin typeface="Times New Roman"/>
                <a:cs typeface="Times New Roman"/>
              </a:rPr>
              <a:t>ическая</a:t>
            </a:r>
            <a:r>
              <a:rPr sz="1300" spc="35" dirty="0" smtClean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докумептация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 CHT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(при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наличии).</a:t>
            </a:r>
            <a:endParaRPr sz="1300" dirty="0">
              <a:latin typeface="Times New Roman"/>
              <a:cs typeface="Times New Roman"/>
            </a:endParaRPr>
          </a:p>
          <a:p>
            <a:pPr marL="35560" marR="12700" indent="619125">
              <a:lnSpc>
                <a:spcPts val="1510"/>
              </a:lnSpc>
              <a:spcBef>
                <a:spcPts val="30"/>
              </a:spcBef>
              <a:buAutoNum type="arabicPeriod" startAt="8"/>
              <a:tabLst>
                <a:tab pos="654685" algn="l"/>
              </a:tabLst>
            </a:pPr>
            <a:r>
              <a:rPr sz="1300" dirty="0">
                <a:latin typeface="Times New Roman"/>
                <a:cs typeface="Times New Roman"/>
              </a:rPr>
              <a:t>Правоустанавяивающие</a:t>
            </a:r>
            <a:r>
              <a:rPr sz="1300" spc="3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(правоудостоверяющие)</a:t>
            </a:r>
            <a:r>
              <a:rPr sz="1300" spc="43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документы</a:t>
            </a:r>
            <a:r>
              <a:rPr sz="1300" spc="110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на</a:t>
            </a:r>
            <a:r>
              <a:rPr sz="1300" spc="3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ОЭСХ</a:t>
            </a:r>
            <a:r>
              <a:rPr sz="1300" spc="459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и </a:t>
            </a:r>
            <a:r>
              <a:rPr sz="1300" spc="-10" dirty="0">
                <a:latin typeface="Times New Roman"/>
                <a:cs typeface="Times New Roman"/>
              </a:rPr>
              <a:t>земельные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участки, </a:t>
            </a:r>
            <a:r>
              <a:rPr sz="1300" spc="-10" dirty="0">
                <a:latin typeface="Times New Roman"/>
                <a:cs typeface="Times New Roman"/>
              </a:rPr>
              <a:t>относящиеся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к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имуществу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общего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полыования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CHT.</a:t>
            </a:r>
            <a:endParaRPr sz="1300" dirty="0">
              <a:latin typeface="Times New Roman"/>
              <a:cs typeface="Times New Roman"/>
            </a:endParaRPr>
          </a:p>
          <a:p>
            <a:pPr marL="687705" indent="-244475">
              <a:lnSpc>
                <a:spcPts val="1410"/>
              </a:lnSpc>
              <a:buAutoNum type="arabicPeriod" startAt="8"/>
              <a:tabLst>
                <a:tab pos="687705" algn="l"/>
              </a:tabLst>
            </a:pPr>
            <a:r>
              <a:rPr sz="1300" dirty="0">
                <a:latin typeface="Times New Roman"/>
                <a:cs typeface="Times New Roman"/>
              </a:rPr>
              <a:t>Реестр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распределеішя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мощности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(в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соответствии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</a:t>
            </a:r>
            <a:r>
              <a:rPr sz="1300" spc="-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формой,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размещенной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на</a:t>
            </a:r>
            <a:endParaRPr sz="1300" dirty="0">
              <a:latin typeface="Times New Roman"/>
              <a:cs typeface="Times New Roman"/>
            </a:endParaRPr>
          </a:p>
          <a:p>
            <a:pPr marL="31750">
              <a:lnSpc>
                <a:spcPts val="1475"/>
              </a:lnSpc>
              <a:tabLst>
                <a:tab pos="1205865" algn="l"/>
                <a:tab pos="1800225" algn="l"/>
                <a:tab pos="2349500" algn="l"/>
                <a:tab pos="2646680" algn="l"/>
                <a:tab pos="5769610" algn="l"/>
              </a:tabLst>
            </a:pPr>
            <a:r>
              <a:rPr sz="1300" spc="-10" dirty="0">
                <a:latin typeface="Times New Roman"/>
                <a:cs typeface="Times New Roman"/>
              </a:rPr>
              <a:t>официальное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сайте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TCO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50" dirty="0">
                <a:latin typeface="Times New Roman"/>
                <a:cs typeface="Times New Roman"/>
              </a:rPr>
              <a:t>в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10" dirty="0">
                <a:latin typeface="Times New Roman"/>
                <a:cs typeface="Times New Roman"/>
              </a:rPr>
              <a:t>информационно-тепекоммуникационной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сети</a:t>
            </a:r>
            <a:endParaRPr sz="1300" dirty="0">
              <a:latin typeface="Times New Roman"/>
              <a:cs typeface="Times New Roman"/>
            </a:endParaRPr>
          </a:p>
          <a:p>
            <a:pPr marL="31750" marR="5080" indent="4445">
              <a:lnSpc>
                <a:spcPts val="1510"/>
              </a:lnSpc>
              <a:spcBef>
                <a:spcPts val="30"/>
              </a:spcBef>
            </a:pPr>
            <a:r>
              <a:rPr sz="1300" spc="-10" dirty="0">
                <a:latin typeface="Times New Roman"/>
                <a:cs typeface="Times New Roman"/>
              </a:rPr>
              <a:t>«Интернет»),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документы,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подтверждающие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права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владения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членов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CHT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земельными </a:t>
            </a:r>
            <a:r>
              <a:rPr sz="1300" dirty="0">
                <a:latin typeface="Times New Roman"/>
                <a:cs typeface="Times New Roman"/>
              </a:rPr>
              <a:t>участками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(вмписки</a:t>
            </a:r>
            <a:r>
              <a:rPr sz="1300" spc="2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из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ЕГРН,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в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случае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отсутствия</a:t>
            </a:r>
            <a:r>
              <a:rPr sz="1300" spc="25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межевания</a:t>
            </a:r>
            <a:r>
              <a:rPr sz="1300" spc="2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земельного</a:t>
            </a:r>
            <a:r>
              <a:rPr sz="1300" spc="2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участка</a:t>
            </a:r>
            <a:endParaRPr sz="1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039" y="10579184"/>
            <a:ext cx="7387460" cy="109646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03416" y="380743"/>
            <a:ext cx="6075680" cy="38625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430" algn="ctr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latin typeface="Consolas"/>
                <a:cs typeface="Consolas"/>
              </a:rPr>
              <a:t>2</a:t>
            </a:r>
            <a:endParaRPr sz="1350" dirty="0">
              <a:latin typeface="Consolas"/>
              <a:cs typeface="Consolas"/>
            </a:endParaRPr>
          </a:p>
          <a:p>
            <a:pPr marL="15240" marR="15875" indent="-2540" algn="just">
              <a:lnSpc>
                <a:spcPts val="1470"/>
              </a:lnSpc>
              <a:spcBef>
                <a:spcPts val="1250"/>
              </a:spcBef>
            </a:pPr>
            <a:r>
              <a:rPr sz="1350" spc="-60" dirty="0">
                <a:latin typeface="Times New Roman"/>
                <a:cs typeface="Times New Roman"/>
              </a:rPr>
              <a:t>CHT</a:t>
            </a:r>
            <a:r>
              <a:rPr sz="1350" spc="245" dirty="0">
                <a:latin typeface="Times New Roman"/>
                <a:cs typeface="Times New Roman"/>
              </a:rPr>
              <a:t> </a:t>
            </a:r>
            <a:r>
              <a:rPr sz="1350" spc="-675" dirty="0">
                <a:latin typeface="Times New Roman"/>
                <a:cs typeface="Times New Roman"/>
              </a:rPr>
              <a:t>—</a:t>
            </a:r>
            <a:r>
              <a:rPr sz="1350" spc="130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копии</a:t>
            </a:r>
            <a:r>
              <a:rPr sz="1350" spc="270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членских</a:t>
            </a:r>
            <a:r>
              <a:rPr sz="1350" spc="325" dirty="0">
                <a:latin typeface="Times New Roman"/>
                <a:cs typeface="Times New Roman"/>
              </a:rPr>
              <a:t> </a:t>
            </a:r>
            <a:r>
              <a:rPr sz="1350" spc="-55" dirty="0">
                <a:latin typeface="Times New Roman"/>
                <a:cs typeface="Times New Roman"/>
              </a:rPr>
              <a:t>книжек</a:t>
            </a:r>
            <a:r>
              <a:rPr sz="1350" spc="290" dirty="0">
                <a:latin typeface="Times New Roman"/>
                <a:cs typeface="Times New Roman"/>
              </a:rPr>
              <a:t> </a:t>
            </a:r>
            <a:r>
              <a:rPr sz="1350" spc="-55" dirty="0">
                <a:latin typeface="Times New Roman"/>
                <a:cs typeface="Times New Roman"/>
              </a:rPr>
              <a:t>членов</a:t>
            </a:r>
            <a:r>
              <a:rPr sz="1350" spc="240" dirty="0">
                <a:latin typeface="Times New Roman"/>
                <a:cs typeface="Times New Roman"/>
              </a:rPr>
              <a:t> </a:t>
            </a:r>
            <a:r>
              <a:rPr sz="1350" spc="-50" dirty="0">
                <a:latin typeface="Times New Roman"/>
                <a:cs typeface="Times New Roman"/>
              </a:rPr>
              <a:t>CHT,</a:t>
            </a:r>
            <a:r>
              <a:rPr sz="1350" spc="190" dirty="0">
                <a:latin typeface="Times New Roman"/>
                <a:cs typeface="Times New Roman"/>
              </a:rPr>
              <a:t> </a:t>
            </a:r>
            <a:r>
              <a:rPr sz="1350" spc="-45" dirty="0">
                <a:latin typeface="Times New Roman"/>
                <a:cs typeface="Times New Roman"/>
              </a:rPr>
              <a:t>содержащие</a:t>
            </a:r>
            <a:r>
              <a:rPr sz="1350" spc="254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номера</a:t>
            </a:r>
            <a:r>
              <a:rPr sz="1350" spc="175" dirty="0">
                <a:latin typeface="Times New Roman"/>
                <a:cs typeface="Times New Roman"/>
              </a:rPr>
              <a:t> </a:t>
            </a:r>
            <a:r>
              <a:rPr sz="1350" spc="-45" dirty="0">
                <a:latin typeface="Times New Roman"/>
                <a:cs typeface="Times New Roman"/>
              </a:rPr>
              <a:t>закрепленных</a:t>
            </a:r>
            <a:r>
              <a:rPr sz="1350" spc="254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за</a:t>
            </a:r>
            <a:r>
              <a:rPr sz="1350" spc="-20" dirty="0">
                <a:latin typeface="Times New Roman"/>
                <a:cs typeface="Times New Roman"/>
              </a:rPr>
              <a:t> </a:t>
            </a:r>
            <a:r>
              <a:rPr sz="1350" spc="-65" dirty="0">
                <a:latin typeface="Times New Roman"/>
                <a:cs typeface="Times New Roman"/>
              </a:rPr>
              <a:t>ними</a:t>
            </a:r>
            <a:r>
              <a:rPr sz="1350" spc="40" dirty="0">
                <a:latin typeface="Times New Roman"/>
                <a:cs typeface="Times New Roman"/>
              </a:rPr>
              <a:t> </a:t>
            </a:r>
            <a:r>
              <a:rPr sz="1350" spc="-30" dirty="0">
                <a:latin typeface="Times New Roman"/>
                <a:cs typeface="Times New Roman"/>
              </a:rPr>
              <a:t>участков</a:t>
            </a:r>
            <a:r>
              <a:rPr sz="1350" spc="60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в</a:t>
            </a:r>
            <a:r>
              <a:rPr sz="1350" spc="-3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границах</a:t>
            </a:r>
            <a:r>
              <a:rPr sz="1350" spc="9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CHT).</a:t>
            </a:r>
            <a:endParaRPr sz="1350" dirty="0">
              <a:latin typeface="Times New Roman"/>
              <a:cs typeface="Times New Roman"/>
            </a:endParaRPr>
          </a:p>
          <a:p>
            <a:pPr marL="12700" marR="13970" indent="414655" algn="just">
              <a:lnSpc>
                <a:spcPts val="1470"/>
              </a:lnSpc>
              <a:spcBef>
                <a:spcPts val="10"/>
              </a:spcBef>
            </a:pPr>
            <a:r>
              <a:rPr sz="1350" spc="-20" dirty="0">
                <a:latin typeface="Times New Roman"/>
                <a:cs typeface="Times New Roman"/>
              </a:rPr>
              <a:t>Реестр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распределения</a:t>
            </a:r>
            <a:r>
              <a:rPr sz="1350" spc="4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мощности</a:t>
            </a:r>
            <a:r>
              <a:rPr sz="1350" spc="-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содержит</a:t>
            </a:r>
            <a:r>
              <a:rPr sz="1350" spc="-4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сведения</a:t>
            </a:r>
            <a:r>
              <a:rPr sz="1350" spc="-3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о</a:t>
            </a:r>
            <a:r>
              <a:rPr sz="1350" spc="-8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собственнике</a:t>
            </a:r>
            <a:r>
              <a:rPr sz="1350" spc="5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земельного участка,</a:t>
            </a:r>
            <a:r>
              <a:rPr sz="1350" spc="-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его</a:t>
            </a:r>
            <a:r>
              <a:rPr sz="1350" spc="-7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максимальной</a:t>
            </a:r>
            <a:r>
              <a:rPr sz="1350" spc="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мощности,</a:t>
            </a:r>
            <a:r>
              <a:rPr sz="1350" spc="-30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установленном</a:t>
            </a:r>
            <a:r>
              <a:rPr sz="1350" spc="50" dirty="0">
                <a:latin typeface="Times New Roman"/>
                <a:cs typeface="Times New Roman"/>
              </a:rPr>
              <a:t> </a:t>
            </a:r>
            <a:r>
              <a:rPr sz="1350" spc="-75" dirty="0">
                <a:latin typeface="Times New Roman"/>
                <a:cs typeface="Times New Roman"/>
              </a:rPr>
              <a:t>приборы</a:t>
            </a:r>
            <a:r>
              <a:rPr sz="1350" dirty="0">
                <a:latin typeface="Times New Roman"/>
                <a:cs typeface="Times New Roman"/>
              </a:rPr>
              <a:t> учета</a:t>
            </a:r>
            <a:r>
              <a:rPr sz="1350" spc="-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(марка,</a:t>
            </a:r>
            <a:r>
              <a:rPr sz="1350" spc="-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номер, </a:t>
            </a:r>
            <a:r>
              <a:rPr sz="1350" spc="-20" dirty="0">
                <a:latin typeface="Times New Roman"/>
                <a:cs typeface="Times New Roman"/>
              </a:rPr>
              <a:t>дата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поверки</a:t>
            </a:r>
            <a:r>
              <a:rPr sz="1350" spc="-50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прибора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учета),</a:t>
            </a:r>
            <a:r>
              <a:rPr sz="1350" spc="-4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а</a:t>
            </a:r>
            <a:r>
              <a:rPr sz="1350" spc="-15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также</a:t>
            </a:r>
            <a:r>
              <a:rPr sz="1350" spc="-10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текущие</a:t>
            </a:r>
            <a:r>
              <a:rPr sz="1350" spc="1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показания</a:t>
            </a:r>
            <a:r>
              <a:rPr sz="1350" spc="-15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приборов</a:t>
            </a:r>
            <a:r>
              <a:rPr sz="1350" spc="1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учета</a:t>
            </a:r>
            <a:r>
              <a:rPr sz="1350" spc="-5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с</a:t>
            </a:r>
            <a:r>
              <a:rPr sz="1350" spc="-75" dirty="0">
                <a:latin typeface="Times New Roman"/>
                <a:cs typeface="Times New Roman"/>
              </a:rPr>
              <a:t> </a:t>
            </a:r>
            <a:r>
              <a:rPr sz="1350" spc="-10" dirty="0" err="1">
                <a:latin typeface="Times New Roman"/>
                <a:cs typeface="Times New Roman"/>
              </a:rPr>
              <a:t>указанием</a:t>
            </a:r>
            <a:r>
              <a:rPr sz="1350" spc="-10" dirty="0">
                <a:latin typeface="Times New Roman"/>
                <a:cs typeface="Times New Roman"/>
              </a:rPr>
              <a:t> </a:t>
            </a:r>
            <a:r>
              <a:rPr sz="1350" dirty="0" err="1" smtClean="0">
                <a:latin typeface="Times New Roman"/>
                <a:cs typeface="Times New Roman"/>
              </a:rPr>
              <a:t>дат</a:t>
            </a:r>
            <a:r>
              <a:rPr lang="ru-RU" sz="1350" dirty="0" smtClean="0">
                <a:latin typeface="Times New Roman"/>
                <a:cs typeface="Times New Roman"/>
              </a:rPr>
              <a:t>ы</a:t>
            </a:r>
            <a:r>
              <a:rPr sz="1350" spc="145" dirty="0" smtClean="0">
                <a:latin typeface="Times New Roman"/>
                <a:cs typeface="Times New Roman"/>
              </a:rPr>
              <a:t>  </a:t>
            </a:r>
            <a:r>
              <a:rPr sz="1350" dirty="0" err="1">
                <a:latin typeface="Times New Roman"/>
                <a:cs typeface="Times New Roman"/>
              </a:rPr>
              <a:t>их</a:t>
            </a:r>
            <a:r>
              <a:rPr sz="1350" spc="120" dirty="0">
                <a:latin typeface="Times New Roman"/>
                <a:cs typeface="Times New Roman"/>
              </a:rPr>
              <a:t>  </a:t>
            </a:r>
            <a:r>
              <a:rPr sz="1350" dirty="0" err="1" smtClean="0">
                <a:latin typeface="Times New Roman"/>
                <a:cs typeface="Times New Roman"/>
              </a:rPr>
              <a:t>фикса</a:t>
            </a:r>
            <a:r>
              <a:rPr lang="ru-RU" sz="1350" dirty="0" smtClean="0">
                <a:latin typeface="Times New Roman"/>
                <a:cs typeface="Times New Roman"/>
              </a:rPr>
              <a:t>ц</a:t>
            </a:r>
            <a:r>
              <a:rPr sz="1350" dirty="0" err="1" smtClean="0">
                <a:latin typeface="Times New Roman"/>
                <a:cs typeface="Times New Roman"/>
              </a:rPr>
              <a:t>ии</a:t>
            </a:r>
            <a:r>
              <a:rPr sz="1350" dirty="0">
                <a:latin typeface="Times New Roman"/>
                <a:cs typeface="Times New Roman"/>
              </a:rPr>
              <a:t>,</a:t>
            </a:r>
            <a:r>
              <a:rPr sz="1350" spc="16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включая</a:t>
            </a:r>
            <a:r>
              <a:rPr sz="1350" spc="16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общий</a:t>
            </a:r>
            <a:r>
              <a:rPr sz="1350" spc="13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прибор</a:t>
            </a:r>
            <a:r>
              <a:rPr sz="1350" spc="15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учета</a:t>
            </a:r>
            <a:r>
              <a:rPr sz="1350" spc="13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на</a:t>
            </a:r>
            <a:r>
              <a:rPr sz="1350" spc="10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границе</a:t>
            </a:r>
            <a:r>
              <a:rPr sz="1350" spc="155" dirty="0">
                <a:latin typeface="Times New Roman"/>
                <a:cs typeface="Times New Roman"/>
              </a:rPr>
              <a:t>  </a:t>
            </a:r>
            <a:r>
              <a:rPr sz="1350" spc="-10" dirty="0">
                <a:latin typeface="Times New Roman"/>
                <a:cs typeface="Times New Roman"/>
              </a:rPr>
              <a:t>балансовой принадлежности</a:t>
            </a:r>
            <a:r>
              <a:rPr sz="1350" spc="14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между</a:t>
            </a:r>
            <a:r>
              <a:rPr sz="1350" spc="16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CHT</a:t>
            </a:r>
            <a:r>
              <a:rPr sz="1350" spc="14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й</a:t>
            </a:r>
            <a:r>
              <a:rPr sz="1350" spc="8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TCO.</a:t>
            </a:r>
            <a:r>
              <a:rPr sz="1350" spc="1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В</a:t>
            </a:r>
            <a:r>
              <a:rPr sz="1350" spc="17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реестре</a:t>
            </a:r>
            <a:r>
              <a:rPr sz="1350" spc="19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распределения</a:t>
            </a:r>
            <a:r>
              <a:rPr sz="1350" spc="229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мощности</a:t>
            </a:r>
            <a:r>
              <a:rPr sz="1350" spc="21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также </a:t>
            </a:r>
            <a:r>
              <a:rPr sz="1350" dirty="0">
                <a:latin typeface="Times New Roman"/>
                <a:cs typeface="Times New Roman"/>
              </a:rPr>
              <a:t>отражаются</a:t>
            </a:r>
            <a:r>
              <a:rPr sz="1350" spc="15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объекты</a:t>
            </a:r>
            <a:r>
              <a:rPr sz="1350" spc="14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инфраструктуры</a:t>
            </a:r>
            <a:r>
              <a:rPr sz="1350" spc="10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общего</a:t>
            </a:r>
            <a:r>
              <a:rPr sz="1350" spc="105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полыовапия</a:t>
            </a:r>
            <a:r>
              <a:rPr sz="1350" spc="13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CHT</a:t>
            </a:r>
            <a:r>
              <a:rPr sz="1350" spc="100" dirty="0">
                <a:latin typeface="Times New Roman"/>
                <a:cs typeface="Times New Roman"/>
              </a:rPr>
              <a:t>  </a:t>
            </a:r>
            <a:r>
              <a:rPr sz="1350" dirty="0">
                <a:latin typeface="Times New Roman"/>
                <a:cs typeface="Times New Roman"/>
              </a:rPr>
              <a:t>(такие</a:t>
            </a:r>
            <a:r>
              <a:rPr sz="1350" spc="105" dirty="0">
                <a:latin typeface="Times New Roman"/>
                <a:cs typeface="Times New Roman"/>
              </a:rPr>
              <a:t>  </a:t>
            </a:r>
            <a:r>
              <a:rPr sz="1350" spc="-25" dirty="0">
                <a:latin typeface="Times New Roman"/>
                <a:cs typeface="Times New Roman"/>
              </a:rPr>
              <a:t>как </a:t>
            </a:r>
            <a:r>
              <a:rPr sz="1350" spc="-35" dirty="0">
                <a:latin typeface="Times New Roman"/>
                <a:cs typeface="Times New Roman"/>
              </a:rPr>
              <a:t>водозаборный</a:t>
            </a:r>
            <a:r>
              <a:rPr sz="1350" spc="9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узел,</a:t>
            </a:r>
            <a:r>
              <a:rPr sz="1350" spc="3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пост</a:t>
            </a:r>
            <a:r>
              <a:rPr sz="1350" spc="15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охраны</a:t>
            </a:r>
            <a:r>
              <a:rPr sz="1350" spc="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и</a:t>
            </a:r>
            <a:r>
              <a:rPr sz="1350" spc="-2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так</a:t>
            </a:r>
            <a:r>
              <a:rPr sz="1350" spc="-1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далее)</a:t>
            </a:r>
            <a:r>
              <a:rPr sz="1350" spc="5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с</a:t>
            </a:r>
            <a:r>
              <a:rPr sz="1350" spc="-30" dirty="0">
                <a:latin typeface="Times New Roman"/>
                <a:cs typeface="Times New Roman"/>
              </a:rPr>
              <a:t> указанием</a:t>
            </a:r>
            <a:r>
              <a:rPr sz="1350" spc="120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внделенной</a:t>
            </a:r>
            <a:r>
              <a:rPr sz="1350" spc="105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мощности,</a:t>
            </a:r>
            <a:r>
              <a:rPr sz="1350" spc="105" dirty="0">
                <a:latin typeface="Times New Roman"/>
                <a:cs typeface="Times New Roman"/>
              </a:rPr>
              <a:t> </a:t>
            </a:r>
            <a:r>
              <a:rPr sz="1350" spc="-50" dirty="0">
                <a:latin typeface="Times New Roman"/>
                <a:cs typeface="Times New Roman"/>
              </a:rPr>
              <a:t>в</a:t>
            </a:r>
            <a:endParaRPr sz="1350" dirty="0">
              <a:latin typeface="Times New Roman"/>
              <a:cs typeface="Times New Roman"/>
            </a:endParaRPr>
          </a:p>
          <a:p>
            <a:pPr marL="12700" marR="22225" algn="just">
              <a:lnSpc>
                <a:spcPts val="1470"/>
              </a:lnSpc>
              <a:spcBef>
                <a:spcPts val="70"/>
              </a:spcBef>
            </a:pPr>
            <a:r>
              <a:rPr sz="1350" dirty="0">
                <a:latin typeface="Times New Roman"/>
                <a:cs typeface="Times New Roman"/>
              </a:rPr>
              <a:t>отношении</a:t>
            </a:r>
            <a:r>
              <a:rPr sz="1350" spc="6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которьгх</a:t>
            </a:r>
            <a:r>
              <a:rPr sz="1350" spc="2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будет</a:t>
            </a:r>
            <a:r>
              <a:rPr sz="1350" spc="-1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продолжать</a:t>
            </a:r>
            <a:r>
              <a:rPr sz="1350" spc="3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действие</a:t>
            </a:r>
            <a:r>
              <a:rPr sz="1350" spc="1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договор</a:t>
            </a:r>
            <a:r>
              <a:rPr sz="1350" spc="2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энергоснабжения</a:t>
            </a:r>
            <a:r>
              <a:rPr sz="1350" spc="-3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между </a:t>
            </a:r>
            <a:r>
              <a:rPr sz="1350" spc="-20" dirty="0">
                <a:latin typeface="Times New Roman"/>
                <a:cs typeface="Times New Roman"/>
              </a:rPr>
              <a:t>CHT</a:t>
            </a:r>
            <a:r>
              <a:rPr sz="1350" spc="-55" dirty="0">
                <a:latin typeface="Times New Roman"/>
                <a:cs typeface="Times New Roman"/>
              </a:rPr>
              <a:t> </a:t>
            </a:r>
            <a:r>
              <a:rPr sz="1350" spc="-80" dirty="0">
                <a:latin typeface="Times New Roman"/>
                <a:cs typeface="Times New Roman"/>
              </a:rPr>
              <a:t>и</a:t>
            </a:r>
            <a:r>
              <a:rPr sz="1350" spc="-10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ГП.</a:t>
            </a:r>
            <a:endParaRPr sz="1350" dirty="0">
              <a:latin typeface="Times New Roman"/>
              <a:cs typeface="Times New Roman"/>
            </a:endParaRPr>
          </a:p>
          <a:p>
            <a:pPr marR="15240" indent="412750" algn="just">
              <a:lnSpc>
                <a:spcPts val="1470"/>
              </a:lnSpc>
            </a:pPr>
            <a:r>
              <a:rPr sz="1350" dirty="0">
                <a:latin typeface="Times New Roman"/>
                <a:cs typeface="Times New Roman"/>
              </a:rPr>
              <a:t>11.</a:t>
            </a:r>
            <a:r>
              <a:rPr sz="1350" spc="25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Согласие</a:t>
            </a:r>
            <a:r>
              <a:rPr sz="1350" spc="35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членов</a:t>
            </a:r>
            <a:r>
              <a:rPr sz="1350" spc="29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CHT</a:t>
            </a:r>
            <a:r>
              <a:rPr sz="1350" spc="28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и</a:t>
            </a:r>
            <a:r>
              <a:rPr sz="1350" spc="29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иных</a:t>
            </a:r>
            <a:r>
              <a:rPr sz="1350" spc="315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правообладателей</a:t>
            </a:r>
            <a:r>
              <a:rPr sz="1350" spc="23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земельных</a:t>
            </a:r>
            <a:r>
              <a:rPr sz="1350" spc="30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участков, </a:t>
            </a:r>
            <a:r>
              <a:rPr sz="1350" spc="-20" dirty="0">
                <a:latin typeface="Times New Roman"/>
                <a:cs typeface="Times New Roman"/>
              </a:rPr>
              <a:t>расположеннкх</a:t>
            </a:r>
            <a:r>
              <a:rPr sz="1350" spc="1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в</a:t>
            </a:r>
            <a:r>
              <a:rPr sz="1350" spc="25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границах</a:t>
            </a:r>
            <a:r>
              <a:rPr sz="1350" spc="7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территории</a:t>
            </a:r>
            <a:r>
              <a:rPr sz="1350" spc="14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CHT,</a:t>
            </a:r>
            <a:r>
              <a:rPr sz="1350" spc="55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на</a:t>
            </a:r>
            <a:r>
              <a:rPr sz="1350" spc="3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размещение</a:t>
            </a:r>
            <a:r>
              <a:rPr sz="1350" spc="120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существующих</a:t>
            </a:r>
            <a:r>
              <a:rPr sz="1350" spc="160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ОЭСХ</a:t>
            </a:r>
            <a:endParaRPr sz="1350" dirty="0">
              <a:latin typeface="Times New Roman"/>
              <a:cs typeface="Times New Roman"/>
            </a:endParaRPr>
          </a:p>
          <a:p>
            <a:pPr marR="6350" indent="-5080" algn="just">
              <a:lnSpc>
                <a:spcPts val="1470"/>
              </a:lnSpc>
              <a:tabLst>
                <a:tab pos="3455670" algn="l"/>
                <a:tab pos="4587240" algn="l"/>
              </a:tabLst>
            </a:pPr>
            <a:r>
              <a:rPr sz="1350" dirty="0">
                <a:latin typeface="Times New Roman"/>
                <a:cs typeface="Times New Roman"/>
              </a:rPr>
              <a:t>на</a:t>
            </a:r>
            <a:r>
              <a:rPr sz="1350" spc="60" dirty="0">
                <a:latin typeface="Times New Roman"/>
                <a:cs typeface="Times New Roman"/>
              </a:rPr>
              <a:t> </a:t>
            </a:r>
            <a:r>
              <a:rPr sz="1350" spc="-30" dirty="0">
                <a:latin typeface="Times New Roman"/>
                <a:cs typeface="Times New Roman"/>
              </a:rPr>
              <a:t>земельных</a:t>
            </a:r>
            <a:r>
              <a:rPr sz="1350" spc="16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участках,</a:t>
            </a:r>
            <a:r>
              <a:rPr sz="1350" spc="75" dirty="0">
                <a:latin typeface="Times New Roman"/>
                <a:cs typeface="Times New Roman"/>
              </a:rPr>
              <a:t> </a:t>
            </a:r>
            <a:r>
              <a:rPr sz="1350" spc="-30" dirty="0" err="1" smtClean="0">
                <a:latin typeface="Times New Roman"/>
                <a:cs typeface="Times New Roman"/>
              </a:rPr>
              <a:t>принадлежа</a:t>
            </a:r>
            <a:r>
              <a:rPr lang="ru-RU" sz="1350" spc="-30" dirty="0" smtClean="0">
                <a:latin typeface="Times New Roman"/>
                <a:cs typeface="Times New Roman"/>
              </a:rPr>
              <a:t>щ</a:t>
            </a:r>
            <a:r>
              <a:rPr sz="1350" spc="-30" dirty="0" err="1" smtClean="0">
                <a:latin typeface="Times New Roman"/>
                <a:cs typeface="Times New Roman"/>
              </a:rPr>
              <a:t>пих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таким</a:t>
            </a:r>
            <a:r>
              <a:rPr sz="1350" spc="75" dirty="0">
                <a:latin typeface="Times New Roman"/>
                <a:cs typeface="Times New Roman"/>
              </a:rPr>
              <a:t> </a:t>
            </a:r>
            <a:r>
              <a:rPr sz="1350" spc="-20" dirty="0">
                <a:latin typeface="Times New Roman"/>
                <a:cs typeface="Times New Roman"/>
              </a:rPr>
              <a:t>лицам</a:t>
            </a:r>
            <a:r>
              <a:rPr sz="1350" spc="6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на</a:t>
            </a:r>
            <a:r>
              <a:rPr sz="1350" spc="4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праве</a:t>
            </a:r>
            <a:r>
              <a:rPr sz="1350" spc="65" dirty="0">
                <a:latin typeface="Times New Roman"/>
                <a:cs typeface="Times New Roman"/>
              </a:rPr>
              <a:t> </a:t>
            </a:r>
            <a:r>
              <a:rPr sz="1350" spc="-35" dirty="0">
                <a:latin typeface="Times New Roman"/>
                <a:cs typeface="Times New Roman"/>
              </a:rPr>
              <a:t>собственности</a:t>
            </a:r>
            <a:r>
              <a:rPr sz="1350" spc="18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и</a:t>
            </a:r>
            <a:r>
              <a:rPr sz="1350" spc="20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на </a:t>
            </a:r>
            <a:r>
              <a:rPr sz="1350" spc="-20" dirty="0">
                <a:latin typeface="Times New Roman"/>
                <a:cs typeface="Times New Roman"/>
              </a:rPr>
              <a:t>предоставление</a:t>
            </a:r>
            <a:r>
              <a:rPr sz="1350" spc="254" dirty="0">
                <a:latin typeface="Times New Roman"/>
                <a:cs typeface="Times New Roman"/>
              </a:rPr>
              <a:t> </a:t>
            </a:r>
            <a:r>
              <a:rPr sz="1350" spc="-10" dirty="0" err="1">
                <a:latin typeface="Times New Roman"/>
                <a:cs typeface="Times New Roman"/>
              </a:rPr>
              <a:t>беспрепятственного</a:t>
            </a:r>
            <a:r>
              <a:rPr sz="1350" spc="290" dirty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доступа</a:t>
            </a:r>
            <a:r>
              <a:rPr lang="ru-RU" sz="1350" dirty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представителя</a:t>
            </a:r>
            <a:r>
              <a:rPr lang="ru-RU" sz="1350" dirty="0">
                <a:latin typeface="Times New Roman"/>
                <a:cs typeface="Times New Roman"/>
              </a:rPr>
              <a:t> </a:t>
            </a:r>
            <a:r>
              <a:rPr sz="1350" dirty="0" smtClean="0">
                <a:latin typeface="Times New Roman"/>
                <a:cs typeface="Times New Roman"/>
              </a:rPr>
              <a:t>TCO</a:t>
            </a:r>
            <a:r>
              <a:rPr sz="1350" spc="495" dirty="0" smtClean="0">
                <a:latin typeface="Times New Roman"/>
                <a:cs typeface="Times New Roman"/>
              </a:rPr>
              <a:t> </a:t>
            </a:r>
            <a:r>
              <a:rPr sz="1350" dirty="0" err="1" smtClean="0">
                <a:latin typeface="Times New Roman"/>
                <a:cs typeface="Times New Roman"/>
              </a:rPr>
              <a:t>на</a:t>
            </a:r>
            <a:r>
              <a:rPr lang="ru-RU" sz="1350" spc="490" dirty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земельнне</a:t>
            </a:r>
            <a:r>
              <a:rPr lang="ru-RU" sz="1350" dirty="0" smtClean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участки</a:t>
            </a:r>
            <a:r>
              <a:rPr lang="ru-RU" sz="1350" dirty="0">
                <a:latin typeface="Times New Roman"/>
                <a:cs typeface="Times New Roman"/>
              </a:rPr>
              <a:t> </a:t>
            </a:r>
            <a:r>
              <a:rPr sz="1350" spc="-50" dirty="0" smtClean="0">
                <a:latin typeface="Times New Roman"/>
                <a:cs typeface="Times New Roman"/>
              </a:rPr>
              <a:t>с</a:t>
            </a:r>
            <a:r>
              <a:rPr lang="ru-RU" sz="1350" dirty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расположепными</a:t>
            </a:r>
            <a:r>
              <a:rPr sz="1350" spc="440" dirty="0" smtClean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на</a:t>
            </a:r>
            <a:r>
              <a:rPr sz="1350" spc="470" dirty="0">
                <a:latin typeface="Times New Roman"/>
                <a:cs typeface="Times New Roman"/>
              </a:rPr>
              <a:t> </a:t>
            </a:r>
            <a:r>
              <a:rPr sz="1350" dirty="0" err="1">
                <a:latin typeface="Times New Roman"/>
                <a:cs typeface="Times New Roman"/>
              </a:rPr>
              <a:t>них</a:t>
            </a:r>
            <a:r>
              <a:rPr sz="1350" spc="90" dirty="0">
                <a:latin typeface="Times New Roman"/>
                <a:cs typeface="Times New Roman"/>
              </a:rPr>
              <a:t> </a:t>
            </a:r>
            <a:r>
              <a:rPr sz="1350" spc="-20" dirty="0" smtClean="0">
                <a:latin typeface="Times New Roman"/>
                <a:cs typeface="Times New Roman"/>
              </a:rPr>
              <a:t>ОЭСХ</a:t>
            </a:r>
            <a:r>
              <a:rPr lang="ru-RU" sz="1350" dirty="0">
                <a:latin typeface="Times New Roman"/>
                <a:cs typeface="Times New Roman"/>
              </a:rPr>
              <a:t> </a:t>
            </a:r>
            <a:r>
              <a:rPr sz="1350" dirty="0" smtClean="0">
                <a:latin typeface="Times New Roman"/>
                <a:cs typeface="Times New Roman"/>
              </a:rPr>
              <a:t>в</a:t>
            </a:r>
            <a:r>
              <a:rPr sz="1350" spc="130" dirty="0" smtClean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целях</a:t>
            </a:r>
            <a:r>
              <a:rPr sz="1350" dirty="0">
                <a:latin typeface="Times New Roman"/>
                <a:cs typeface="Times New Roman"/>
              </a:rPr>
              <a:t>	</a:t>
            </a:r>
            <a:r>
              <a:rPr sz="1350" spc="-10" dirty="0" err="1" smtClean="0">
                <a:latin typeface="Times New Roman"/>
                <a:cs typeface="Times New Roman"/>
              </a:rPr>
              <a:t>эксплуата</a:t>
            </a:r>
            <a:r>
              <a:rPr lang="ru-RU" sz="1350" spc="-10" dirty="0" err="1" smtClean="0">
                <a:latin typeface="Times New Roman"/>
                <a:cs typeface="Times New Roman"/>
              </a:rPr>
              <a:t>ци</a:t>
            </a:r>
            <a:r>
              <a:rPr lang="ru-RU" sz="1350" spc="-10">
                <a:latin typeface="Times New Roman"/>
                <a:cs typeface="Times New Roman"/>
              </a:rPr>
              <a:t> </a:t>
            </a:r>
            <a:r>
              <a:rPr sz="1350" spc="-20" smtClean="0">
                <a:latin typeface="Times New Roman"/>
                <a:cs typeface="Times New Roman"/>
              </a:rPr>
              <a:t>ОЭСХ</a:t>
            </a:r>
            <a:r>
              <a:rPr lang="ru-RU" sz="1350" dirty="0" smtClean="0">
                <a:latin typeface="Times New Roman"/>
                <a:cs typeface="Times New Roman"/>
              </a:rPr>
              <a:t> </a:t>
            </a:r>
            <a:r>
              <a:rPr sz="1350" spc="-25" dirty="0" smtClean="0">
                <a:latin typeface="Times New Roman"/>
                <a:cs typeface="Times New Roman"/>
              </a:rPr>
              <a:t>(в</a:t>
            </a:r>
            <a:r>
              <a:rPr lang="ru-RU" sz="1350" dirty="0" smtClean="0">
                <a:latin typeface="Times New Roman"/>
                <a:cs typeface="Times New Roman"/>
              </a:rPr>
              <a:t> </a:t>
            </a:r>
            <a:r>
              <a:rPr sz="1350" spc="-40" dirty="0" err="1" smtClean="0">
                <a:latin typeface="Times New Roman"/>
                <a:cs typeface="Times New Roman"/>
              </a:rPr>
              <a:t>соответствии</a:t>
            </a:r>
            <a:r>
              <a:rPr sz="1350" dirty="0" smtClean="0">
                <a:latin typeface="Times New Roman"/>
                <a:cs typeface="Times New Roman"/>
              </a:rPr>
              <a:t> с</a:t>
            </a:r>
            <a:r>
              <a:rPr lang="ru-RU" sz="1350" spc="-85" dirty="0">
                <a:latin typeface="Times New Roman"/>
                <a:cs typeface="Times New Roman"/>
              </a:rPr>
              <a:t> </a:t>
            </a:r>
            <a:r>
              <a:rPr sz="1350" spc="-10" dirty="0" err="1" smtClean="0">
                <a:latin typeface="Times New Roman"/>
                <a:cs typeface="Times New Roman"/>
              </a:rPr>
              <a:t>формо</a:t>
            </a:r>
            <a:r>
              <a:rPr lang="ru-RU" sz="1350" spc="-10" dirty="0" smtClean="0">
                <a:latin typeface="Times New Roman"/>
                <a:cs typeface="Times New Roman"/>
              </a:rPr>
              <a:t>й</a:t>
            </a:r>
            <a:r>
              <a:rPr sz="1350" spc="-10" dirty="0" smtClean="0">
                <a:latin typeface="Times New Roman"/>
                <a:cs typeface="Times New Roman"/>
              </a:rPr>
              <a:t>,</a:t>
            </a:r>
            <a:r>
              <a:rPr sz="1350" spc="-20" dirty="0" smtClean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размещенной</a:t>
            </a:r>
            <a:r>
              <a:rPr sz="1350" spc="15" dirty="0">
                <a:latin typeface="Times New Roman"/>
                <a:cs typeface="Times New Roman"/>
              </a:rPr>
              <a:t> </a:t>
            </a:r>
            <a:r>
              <a:rPr sz="1350" spc="-30" dirty="0">
                <a:latin typeface="Times New Roman"/>
                <a:cs typeface="Times New Roman"/>
              </a:rPr>
              <a:t>на</a:t>
            </a:r>
            <a:r>
              <a:rPr sz="1350" spc="-55" dirty="0">
                <a:latin typeface="Times New Roman"/>
                <a:cs typeface="Times New Roman"/>
              </a:rPr>
              <a:t> </a:t>
            </a:r>
            <a:r>
              <a:rPr sz="1350" spc="-40" dirty="0">
                <a:latin typeface="Times New Roman"/>
                <a:cs typeface="Times New Roman"/>
              </a:rPr>
              <a:t>официалвном</a:t>
            </a:r>
            <a:r>
              <a:rPr sz="1350" spc="60" dirty="0">
                <a:latin typeface="Times New Roman"/>
                <a:cs typeface="Times New Roman"/>
              </a:rPr>
              <a:t> </a:t>
            </a:r>
            <a:r>
              <a:rPr sz="1350" spc="-25" dirty="0">
                <a:latin typeface="Times New Roman"/>
                <a:cs typeface="Times New Roman"/>
              </a:rPr>
              <a:t>сайте</a:t>
            </a:r>
            <a:r>
              <a:rPr sz="1350" spc="-6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TCO</a:t>
            </a:r>
            <a:r>
              <a:rPr sz="1350" spc="-30" dirty="0">
                <a:latin typeface="Times New Roman"/>
                <a:cs typeface="Times New Roman"/>
              </a:rPr>
              <a:t> </a:t>
            </a:r>
            <a:r>
              <a:rPr sz="1350" dirty="0">
                <a:latin typeface="Times New Roman"/>
                <a:cs typeface="Times New Roman"/>
              </a:rPr>
              <a:t>в</a:t>
            </a:r>
            <a:r>
              <a:rPr sz="1350" spc="-65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информационно- </a:t>
            </a:r>
            <a:r>
              <a:rPr sz="1350" spc="-30" dirty="0">
                <a:latin typeface="Times New Roman"/>
                <a:cs typeface="Times New Roman"/>
              </a:rPr>
              <a:t>телекоммуникационной</a:t>
            </a:r>
            <a:r>
              <a:rPr sz="1350" spc="-25" dirty="0">
                <a:latin typeface="Times New Roman"/>
                <a:cs typeface="Times New Roman"/>
              </a:rPr>
              <a:t> сети</a:t>
            </a:r>
            <a:r>
              <a:rPr sz="1350" spc="50" dirty="0">
                <a:latin typeface="Times New Roman"/>
                <a:cs typeface="Times New Roman"/>
              </a:rPr>
              <a:t> </a:t>
            </a:r>
            <a:r>
              <a:rPr sz="1350" spc="-10" dirty="0">
                <a:latin typeface="Times New Roman"/>
                <a:cs typeface="Times New Roman"/>
              </a:rPr>
              <a:t>«Интернет»).</a:t>
            </a:r>
            <a:endParaRPr sz="13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1714</Words>
  <Application>Microsoft Office PowerPoint</Application>
  <PresentationFormat>Произвольный</PresentationFormat>
  <Paragraphs>117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Таня</cp:lastModifiedBy>
  <cp:revision>3</cp:revision>
  <dcterms:created xsi:type="dcterms:W3CDTF">2024-06-06T04:28:57Z</dcterms:created>
  <dcterms:modified xsi:type="dcterms:W3CDTF">2024-06-06T04:55:30Z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2024-06-06T00:00:00Z</vt:filetime>
  </property>
  <property fmtid="{D5CDD505-2E9C-101B-9397-08002B2CF9AE}" pid="3" name="Producer">
    <vt:lpwstr>iLovePDF</vt:lpwstr>
  </property>
</Properties>
</file>